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9" r:id="rId3"/>
    <p:sldId id="260" r:id="rId4"/>
    <p:sldId id="261" r:id="rId5"/>
    <p:sldId id="262" r:id="rId6"/>
    <p:sldId id="263" r:id="rId7"/>
    <p:sldId id="288" r:id="rId8"/>
    <p:sldId id="289" r:id="rId9"/>
    <p:sldId id="290" r:id="rId10"/>
    <p:sldId id="264" r:id="rId11"/>
    <p:sldId id="265" r:id="rId12"/>
    <p:sldId id="276" r:id="rId13"/>
    <p:sldId id="277" r:id="rId14"/>
    <p:sldId id="278" r:id="rId15"/>
    <p:sldId id="279" r:id="rId16"/>
    <p:sldId id="280" r:id="rId17"/>
    <p:sldId id="281" r:id="rId18"/>
    <p:sldId id="282" r:id="rId19"/>
    <p:sldId id="287" r:id="rId20"/>
    <p:sldId id="285" r:id="rId21"/>
    <p:sldId id="286" r:id="rId2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88639" autoAdjust="0"/>
  </p:normalViewPr>
  <p:slideViewPr>
    <p:cSldViewPr snapToGrid="0">
      <p:cViewPr varScale="1">
        <p:scale>
          <a:sx n="66" d="100"/>
          <a:sy n="66" d="100"/>
        </p:scale>
        <p:origin x="816" y="66"/>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04083561-55AF-4482-98C7-AD7342A0F7F2}" type="datetimeFigureOut">
              <a:rPr lang="en-US" smtClean="0"/>
              <a:t>9/21/2020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C4BF260-3D31-4B79-8657-3BE887F7BEE1}" type="slidenum">
              <a:rPr lang="en-US" smtClean="0"/>
              <a:t>‹#›</a:t>
            </a:fld>
            <a:endParaRPr lang="en-US"/>
          </a:p>
        </p:txBody>
      </p:sp>
    </p:spTree>
    <p:extLst>
      <p:ext uri="{BB962C8B-B14F-4D97-AF65-F5344CB8AC3E}">
        <p14:creationId xmlns:p14="http://schemas.microsoft.com/office/powerpoint/2010/main" val="143881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ORV</a:t>
            </a:r>
            <a:r>
              <a:rPr lang="en-US" baseline="0" dirty="0"/>
              <a:t> LOGO AND CHANGE TEXT</a:t>
            </a:r>
            <a:endParaRPr lang="en-US" dirty="0"/>
          </a:p>
        </p:txBody>
      </p:sp>
      <p:sp>
        <p:nvSpPr>
          <p:cNvPr id="4" name="Slide Number Placeholder 3"/>
          <p:cNvSpPr>
            <a:spLocks noGrp="1"/>
          </p:cNvSpPr>
          <p:nvPr>
            <p:ph type="sldNum" sz="quarter" idx="10"/>
          </p:nvPr>
        </p:nvSpPr>
        <p:spPr/>
        <p:txBody>
          <a:bodyPr/>
          <a:lstStyle/>
          <a:p>
            <a:fld id="{4254AF19-9E37-4D6A-A175-2547BAD3EB0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4742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1828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1135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9903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6738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42922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5472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13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4302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12044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3299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362B9D5-4999-45F8-87D7-332D09683E2F}" type="datetimeFigureOut">
              <a:rPr lang="en-US" smtClean="0">
                <a:solidFill>
                  <a:srgbClr val="303030">
                    <a:lumMod val="90000"/>
                    <a:lumOff val="10000"/>
                  </a:srgbClr>
                </a:solidFill>
              </a:rPr>
              <a:pPr/>
              <a:t>9/21/2020</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D6A012B-EB0E-493E-BBC2-227E7E4C195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727758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953" y="871277"/>
            <a:ext cx="4636335" cy="1643323"/>
          </a:xfrm>
          <a:prstGeom prst="rect">
            <a:avLst/>
          </a:prstGeom>
        </p:spPr>
      </p:pic>
      <p:sp>
        <p:nvSpPr>
          <p:cNvPr id="5" name="TextBox 7"/>
          <p:cNvSpPr txBox="1">
            <a:spLocks noChangeArrowheads="1"/>
          </p:cNvSpPr>
          <p:nvPr/>
        </p:nvSpPr>
        <p:spPr bwMode="auto">
          <a:xfrm>
            <a:off x="1595120" y="3736191"/>
            <a:ext cx="9144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endParaRPr lang="en-US" altLang="en-US" sz="1800" b="1" dirty="0">
              <a:solidFill>
                <a:srgbClr val="500050"/>
              </a:solidFill>
              <a:latin typeface="Arial" pitchFamily="34" charset="0"/>
            </a:endParaRPr>
          </a:p>
          <a:p>
            <a:pPr algn="ctr"/>
            <a:r>
              <a:rPr lang="en-US" altLang="en-US" b="1" dirty="0">
                <a:solidFill>
                  <a:srgbClr val="AD0101">
                    <a:lumMod val="75000"/>
                  </a:srgbClr>
                </a:solidFill>
                <a:latin typeface="Century Gothic" panose="020B0502020202020204" pitchFamily="34" charset="0"/>
                <a:cs typeface="Calibri" panose="020F0502020204030204" pitchFamily="34" charset="0"/>
              </a:rPr>
              <a:t>Maximize Your  Business Brand as a</a:t>
            </a:r>
          </a:p>
          <a:p>
            <a:pPr algn="ctr"/>
            <a:r>
              <a:rPr lang="en-US" altLang="en-US" b="1" dirty="0">
                <a:solidFill>
                  <a:srgbClr val="AD0101">
                    <a:lumMod val="75000"/>
                  </a:srgbClr>
                </a:solidFill>
                <a:latin typeface="Century Gothic" panose="020B0502020202020204" pitchFamily="34" charset="0"/>
                <a:cs typeface="Calibri" panose="020F0502020204030204" pitchFamily="34" charset="0"/>
              </a:rPr>
              <a:t>Certified WBE</a:t>
            </a:r>
          </a:p>
          <a:p>
            <a:pPr algn="ctr"/>
            <a:endParaRPr lang="en-US" altLang="en-US" sz="2400" b="1" dirty="0">
              <a:solidFill>
                <a:prstClr val="black"/>
              </a:solidFill>
              <a:latin typeface="Impact" panose="020B0806030902050204" pitchFamily="34" charset="0"/>
              <a:cs typeface="Tahoma" pitchFamily="34" charset="0"/>
            </a:endParaRPr>
          </a:p>
          <a:p>
            <a:pPr algn="ctr"/>
            <a:endParaRPr lang="en-US" altLang="en-US" sz="3600" b="1" baseline="30000" dirty="0">
              <a:solidFill>
                <a:prstClr val="black"/>
              </a:solidFill>
              <a:latin typeface="DINOT-Bold" pitchFamily="34" charset="0"/>
              <a:ea typeface="DINOT-Bold" pitchFamily="34" charset="0"/>
              <a:cs typeface="DINOT-Bold" pitchFamily="34" charset="0"/>
            </a:endParaRPr>
          </a:p>
          <a:p>
            <a:pPr algn="ctr"/>
            <a:r>
              <a:rPr lang="en-US" altLang="en-US" sz="1800" b="1" dirty="0">
                <a:solidFill>
                  <a:srgbClr val="500050"/>
                </a:solidFill>
                <a:latin typeface="Arial" pitchFamily="34" charset="0"/>
              </a:rPr>
              <a:t> </a:t>
            </a:r>
          </a:p>
        </p:txBody>
      </p:sp>
    </p:spTree>
    <p:extLst>
      <p:ext uri="{BB962C8B-B14F-4D97-AF65-F5344CB8AC3E}">
        <p14:creationId xmlns:p14="http://schemas.microsoft.com/office/powerpoint/2010/main" val="234874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2209800" y="1193141"/>
            <a:ext cx="8229600" cy="3385542"/>
          </a:xfrm>
          <a:prstGeom prst="rect">
            <a:avLst/>
          </a:prstGeom>
          <a:noFill/>
          <a:ln>
            <a:noFill/>
          </a:ln>
        </p:spPr>
        <p:txBody>
          <a:bodyPr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indent="-342900" algn="just">
              <a:spcBef>
                <a:spcPct val="0"/>
              </a:spcBef>
              <a:buClr>
                <a:srgbClr val="AD0101">
                  <a:lumMod val="75000"/>
                </a:srgbClr>
              </a:buClr>
              <a:buFont typeface="Wingdings" pitchFamily="2" charset="2"/>
              <a:buChar char="Ø"/>
              <a:defRPr/>
            </a:pPr>
            <a:r>
              <a:rPr lang="en-US" altLang="en-US" sz="1800" b="1" i="1" dirty="0">
                <a:solidFill>
                  <a:srgbClr val="AD0101">
                    <a:lumMod val="75000"/>
                  </a:srgbClr>
                </a:solidFill>
                <a:ea typeface="Tahoma" panose="020B0604030504040204" pitchFamily="34" charset="0"/>
                <a:cs typeface="Calibri" panose="020F0502020204030204" pitchFamily="34" charset="0"/>
              </a:rPr>
              <a:t>Federal</a:t>
            </a:r>
            <a:r>
              <a:rPr lang="en-US" altLang="en-US" sz="1800" b="1" i="1" dirty="0">
                <a:solidFill>
                  <a:srgbClr val="500050"/>
                </a:solidFill>
                <a:ea typeface="Tahoma" panose="020B0604030504040204" pitchFamily="34" charset="0"/>
                <a:cs typeface="Calibri" panose="020F0502020204030204" pitchFamily="34" charset="0"/>
              </a:rPr>
              <a:t> </a:t>
            </a:r>
            <a:r>
              <a:rPr lang="en-US" altLang="en-US" sz="1800" b="1" i="1" dirty="0">
                <a:solidFill>
                  <a:srgbClr val="AD0101">
                    <a:lumMod val="75000"/>
                  </a:srgbClr>
                </a:solidFill>
                <a:ea typeface="Tahoma" panose="020B0604030504040204" pitchFamily="34" charset="0"/>
                <a:cs typeface="Calibri" panose="020F0502020204030204" pitchFamily="34" charset="0"/>
              </a:rPr>
              <a:t>Mandate</a:t>
            </a:r>
            <a:r>
              <a:rPr lang="en-US" altLang="en-US" sz="1800" b="1" i="1" dirty="0">
                <a:solidFill>
                  <a:srgbClr val="500050"/>
                </a:solidFill>
                <a:ea typeface="Tahoma" panose="020B0604030504040204" pitchFamily="34" charset="0"/>
                <a:cs typeface="Calibri" panose="020F0502020204030204" pitchFamily="34" charset="0"/>
              </a:rPr>
              <a:t> </a:t>
            </a:r>
            <a:r>
              <a:rPr lang="en-US" altLang="en-US" sz="1800" dirty="0">
                <a:solidFill>
                  <a:prstClr val="black"/>
                </a:solidFill>
                <a:ea typeface="Tahoma" panose="020B0604030504040204" pitchFamily="34" charset="0"/>
                <a:cs typeface="Calibri" panose="020F0502020204030204" pitchFamily="34" charset="0"/>
              </a:rPr>
              <a:t>for companies doing business with the federal government - procure 5% of goods and services from women and minorities.</a:t>
            </a:r>
          </a:p>
          <a:p>
            <a:pPr algn="just">
              <a:spcBef>
                <a:spcPct val="0"/>
              </a:spcBef>
              <a:buFont typeface="Arial" pitchFamily="34" charset="0"/>
              <a:buNone/>
              <a:defRPr/>
            </a:pPr>
            <a:endParaRPr lang="en-US" altLang="en-US" sz="1800" b="1" i="1" dirty="0">
              <a:solidFill>
                <a:srgbClr val="500050"/>
              </a:solidFill>
              <a:ea typeface="Tahoma" panose="020B0604030504040204" pitchFamily="34" charset="0"/>
              <a:cs typeface="Calibri" panose="020F0502020204030204" pitchFamily="34" charset="0"/>
            </a:endParaRPr>
          </a:p>
          <a:p>
            <a:pPr marL="342900" indent="-342900" algn="just">
              <a:spcBef>
                <a:spcPct val="0"/>
              </a:spcBef>
              <a:buClr>
                <a:srgbClr val="AD0101">
                  <a:lumMod val="75000"/>
                </a:srgbClr>
              </a:buClr>
              <a:buFont typeface="Wingdings" pitchFamily="2" charset="2"/>
              <a:buChar char="Ø"/>
              <a:defRPr/>
            </a:pPr>
            <a:r>
              <a:rPr lang="en-US" altLang="en-US" sz="1800" b="1" i="1" dirty="0">
                <a:solidFill>
                  <a:srgbClr val="AD0101">
                    <a:lumMod val="75000"/>
                  </a:srgbClr>
                </a:solidFill>
                <a:ea typeface="Tahoma" panose="020B0604030504040204" pitchFamily="34" charset="0"/>
                <a:cs typeface="Calibri" panose="020F0502020204030204" pitchFamily="34" charset="0"/>
              </a:rPr>
              <a:t>Corporations</a:t>
            </a:r>
            <a:r>
              <a:rPr lang="en-US" altLang="en-US" sz="1800" b="1" i="1" dirty="0">
                <a:solidFill>
                  <a:srgbClr val="500050"/>
                </a:solidFill>
                <a:ea typeface="Tahoma" panose="020B0604030504040204" pitchFamily="34" charset="0"/>
                <a:cs typeface="Calibri" panose="020F0502020204030204" pitchFamily="34" charset="0"/>
              </a:rPr>
              <a:t> </a:t>
            </a:r>
            <a:r>
              <a:rPr lang="en-US" altLang="en-US" sz="1800" b="1" i="1" dirty="0">
                <a:solidFill>
                  <a:srgbClr val="AD0101">
                    <a:lumMod val="75000"/>
                  </a:srgbClr>
                </a:solidFill>
                <a:ea typeface="Tahoma" panose="020B0604030504040204" pitchFamily="34" charset="0"/>
                <a:cs typeface="Calibri" panose="020F0502020204030204" pitchFamily="34" charset="0"/>
              </a:rPr>
              <a:t>set up supplier diversity programs</a:t>
            </a:r>
            <a:r>
              <a:rPr lang="en-US" altLang="en-US" sz="1800" dirty="0">
                <a:solidFill>
                  <a:srgbClr val="AD0101">
                    <a:lumMod val="75000"/>
                  </a:srgbClr>
                </a:solidFill>
                <a:ea typeface="Tahoma" panose="020B0604030504040204" pitchFamily="34" charset="0"/>
                <a:cs typeface="Calibri" panose="020F0502020204030204" pitchFamily="34" charset="0"/>
              </a:rPr>
              <a:t> </a:t>
            </a:r>
            <a:r>
              <a:rPr lang="en-US" altLang="en-US" sz="1800" dirty="0">
                <a:solidFill>
                  <a:prstClr val="black"/>
                </a:solidFill>
                <a:ea typeface="Tahoma" panose="020B0604030504040204" pitchFamily="34" charset="0"/>
                <a:cs typeface="Calibri" panose="020F0502020204030204" pitchFamily="34" charset="0"/>
              </a:rPr>
              <a:t>in response.</a:t>
            </a:r>
          </a:p>
          <a:p>
            <a:pPr algn="just">
              <a:spcBef>
                <a:spcPct val="0"/>
              </a:spcBef>
              <a:buFont typeface="Arial" pitchFamily="34" charset="0"/>
              <a:buNone/>
              <a:defRPr/>
            </a:pPr>
            <a:endParaRPr lang="en-US" altLang="en-US" sz="1800" b="1" i="1" dirty="0">
              <a:solidFill>
                <a:srgbClr val="500050"/>
              </a:solidFill>
              <a:ea typeface="Tahoma" panose="020B0604030504040204" pitchFamily="34" charset="0"/>
              <a:cs typeface="Calibri" panose="020F0502020204030204" pitchFamily="34" charset="0"/>
            </a:endParaRPr>
          </a:p>
          <a:p>
            <a:pPr marL="342900" indent="-342900" algn="just">
              <a:spcBef>
                <a:spcPct val="0"/>
              </a:spcBef>
              <a:buClr>
                <a:srgbClr val="AD0101">
                  <a:lumMod val="75000"/>
                </a:srgbClr>
              </a:buClr>
              <a:buFont typeface="Wingdings" pitchFamily="2" charset="2"/>
              <a:buChar char="Ø"/>
              <a:defRPr/>
            </a:pPr>
            <a:r>
              <a:rPr lang="en-US" altLang="en-US" sz="1800" b="1" i="1" dirty="0">
                <a:solidFill>
                  <a:srgbClr val="AD0101">
                    <a:lumMod val="75000"/>
                  </a:srgbClr>
                </a:solidFill>
                <a:ea typeface="Tahoma" panose="020B0604030504040204" pitchFamily="34" charset="0"/>
                <a:cs typeface="Calibri" panose="020F0502020204030204" pitchFamily="34" charset="0"/>
              </a:rPr>
              <a:t>The business model evolved </a:t>
            </a:r>
            <a:r>
              <a:rPr lang="en-US" altLang="en-US" sz="1800" dirty="0">
                <a:solidFill>
                  <a:prstClr val="black"/>
                </a:solidFill>
                <a:ea typeface="Tahoma" panose="020B0604030504040204" pitchFamily="34" charset="0"/>
                <a:cs typeface="Calibri" panose="020F0502020204030204" pitchFamily="34" charset="0"/>
              </a:rPr>
              <a:t>as corporations purchase goods and services from women - women make 80% of the consumer decisions and influence the other 20%.</a:t>
            </a:r>
          </a:p>
          <a:p>
            <a:pPr algn="just">
              <a:spcBef>
                <a:spcPct val="0"/>
              </a:spcBef>
              <a:buFont typeface="Arial" pitchFamily="34" charset="0"/>
              <a:buNone/>
              <a:defRPr/>
            </a:pPr>
            <a:endParaRPr lang="en-US" altLang="en-US" sz="1800" dirty="0">
              <a:solidFill>
                <a:prstClr val="black"/>
              </a:solidFill>
              <a:ea typeface="Tahoma" panose="020B0604030504040204" pitchFamily="34" charset="0"/>
              <a:cs typeface="Calibri" panose="020F0502020204030204" pitchFamily="34" charset="0"/>
            </a:endParaRPr>
          </a:p>
          <a:p>
            <a:pPr algn="just">
              <a:spcBef>
                <a:spcPct val="0"/>
              </a:spcBef>
              <a:buFont typeface="Arial" pitchFamily="34" charset="0"/>
              <a:buNone/>
              <a:defRPr/>
            </a:pPr>
            <a:r>
              <a:rPr lang="en-US" altLang="en-US" sz="1800" dirty="0">
                <a:solidFill>
                  <a:prstClr val="black"/>
                </a:solidFill>
                <a:ea typeface="Tahoma" panose="020B0604030504040204" pitchFamily="34" charset="0"/>
                <a:cs typeface="Calibri" panose="020F0502020204030204" pitchFamily="34" charset="0"/>
              </a:rPr>
              <a:t>Many corporations, government entities &amp; non-profit organizations (universities &amp; hospitals) have established inclusion goals.</a:t>
            </a:r>
          </a:p>
          <a:p>
            <a:pPr>
              <a:spcBef>
                <a:spcPct val="0"/>
              </a:spcBef>
              <a:buFontTx/>
              <a:buNone/>
              <a:defRPr/>
            </a:pPr>
            <a:endParaRPr lang="en-US" altLang="en-US" sz="1600" b="1" i="1" dirty="0">
              <a:solidFill>
                <a:prstClr val="black"/>
              </a:solidFill>
              <a:ea typeface="Times New Roman" pitchFamily="18" charset="0"/>
              <a:cs typeface="Calibri" panose="020F0502020204030204" pitchFamily="34" charset="0"/>
            </a:endParaRPr>
          </a:p>
        </p:txBody>
      </p:sp>
      <p:sp>
        <p:nvSpPr>
          <p:cNvPr id="4" name="Title 1"/>
          <p:cNvSpPr>
            <a:spLocks noGrp="1"/>
          </p:cNvSpPr>
          <p:nvPr>
            <p:ph type="title"/>
          </p:nvPr>
        </p:nvSpPr>
        <p:spPr>
          <a:xfrm>
            <a:off x="2286000" y="4572000"/>
            <a:ext cx="6781800" cy="1600200"/>
          </a:xfrm>
        </p:spPr>
        <p:txBody>
          <a:bodyPr>
            <a:normAutofit/>
          </a:bodyPr>
          <a:lstStyle/>
          <a:p>
            <a:r>
              <a:rPr lang="en-US" sz="3200" b="1" dirty="0">
                <a:latin typeface="Century Gothic" panose="020B0502020202020204" pitchFamily="34" charset="0"/>
              </a:rPr>
              <a:t>The Value Proposition</a:t>
            </a:r>
          </a:p>
        </p:txBody>
      </p:sp>
    </p:spTree>
    <p:extLst>
      <p:ext uri="{BB962C8B-B14F-4D97-AF65-F5344CB8AC3E}">
        <p14:creationId xmlns:p14="http://schemas.microsoft.com/office/powerpoint/2010/main" val="170136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2209800" y="1502406"/>
            <a:ext cx="8229600" cy="3139321"/>
          </a:xfrm>
          <a:prstGeom prst="rect">
            <a:avLst/>
          </a:prstGeom>
          <a:noFill/>
          <a:ln>
            <a:noFill/>
          </a:ln>
        </p:spPr>
        <p:txBody>
          <a:bodyPr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indent="-342900" algn="just">
              <a:spcBef>
                <a:spcPct val="0"/>
              </a:spcBef>
              <a:buClr>
                <a:srgbClr val="AD0101">
                  <a:lumMod val="75000"/>
                </a:srgbClr>
              </a:buClr>
              <a:buFont typeface="Wingdings" panose="05000000000000000000" pitchFamily="2" charset="2"/>
              <a:buChar char="Ø"/>
              <a:defRPr/>
            </a:pPr>
            <a:r>
              <a:rPr lang="en-US" altLang="en-US" sz="1800" dirty="0">
                <a:solidFill>
                  <a:prstClr val="black"/>
                </a:solidFill>
                <a:ea typeface="Tahoma" panose="020B0604030504040204" pitchFamily="34" charset="0"/>
                <a:cs typeface="Calibri" panose="020F0502020204030204" pitchFamily="34" charset="0"/>
              </a:rPr>
              <a:t>As a WBE, you have an advocate in supplier diversity professionals.</a:t>
            </a:r>
          </a:p>
          <a:p>
            <a:pPr marL="342900" indent="-342900" algn="just">
              <a:spcBef>
                <a:spcPct val="0"/>
              </a:spcBef>
              <a:buClr>
                <a:srgbClr val="500050"/>
              </a:buClr>
              <a:buFont typeface="Wingdings" panose="05000000000000000000" pitchFamily="2" charset="2"/>
              <a:buChar char="Ø"/>
              <a:defRPr/>
            </a:pPr>
            <a:endParaRPr lang="en-US" altLang="en-US" sz="1800" b="1" i="1" dirty="0">
              <a:solidFill>
                <a:srgbClr val="500050"/>
              </a:solidFill>
              <a:ea typeface="Tahoma" panose="020B0604030504040204" pitchFamily="34" charset="0"/>
              <a:cs typeface="Calibri" panose="020F0502020204030204" pitchFamily="34" charset="0"/>
            </a:endParaRPr>
          </a:p>
          <a:p>
            <a:pPr marL="342900" indent="-342900" algn="just">
              <a:spcBef>
                <a:spcPct val="0"/>
              </a:spcBef>
              <a:buClr>
                <a:srgbClr val="AD0101">
                  <a:lumMod val="75000"/>
                </a:srgbClr>
              </a:buClr>
              <a:buFont typeface="Wingdings" panose="05000000000000000000" pitchFamily="2" charset="2"/>
              <a:buChar char="Ø"/>
              <a:defRPr/>
            </a:pPr>
            <a:r>
              <a:rPr lang="en-US" altLang="en-US" sz="1800" dirty="0">
                <a:solidFill>
                  <a:prstClr val="black"/>
                </a:solidFill>
                <a:ea typeface="Tahoma" panose="020B0604030504040204" pitchFamily="34" charset="0"/>
                <a:cs typeface="Calibri" panose="020F0502020204030204" pitchFamily="34" charset="0"/>
              </a:rPr>
              <a:t>Corporations can make “exceptions” for certified WBEs</a:t>
            </a:r>
          </a:p>
          <a:p>
            <a:pPr marL="1085850" lvl="1" indent="-342900" algn="just">
              <a:spcBef>
                <a:spcPct val="0"/>
              </a:spcBef>
              <a:buClr>
                <a:srgbClr val="AD0101">
                  <a:lumMod val="75000"/>
                </a:srgbClr>
              </a:buClr>
              <a:buFont typeface="Wingdings" panose="05000000000000000000" pitchFamily="2" charset="2"/>
              <a:buChar char="v"/>
              <a:defRPr/>
            </a:pPr>
            <a:r>
              <a:rPr lang="en-US" altLang="en-US" sz="1800" dirty="0">
                <a:solidFill>
                  <a:prstClr val="black"/>
                </a:solidFill>
                <a:ea typeface="Tahoma" panose="020B0604030504040204" pitchFamily="34" charset="0"/>
                <a:cs typeface="Calibri" panose="020F0502020204030204" pitchFamily="34" charset="0"/>
              </a:rPr>
              <a:t>Create vendor opportunities in closed community categories</a:t>
            </a:r>
          </a:p>
          <a:p>
            <a:pPr marL="1085850" lvl="1" indent="-342900" algn="just">
              <a:spcBef>
                <a:spcPct val="0"/>
              </a:spcBef>
              <a:buClr>
                <a:srgbClr val="AD0101">
                  <a:lumMod val="75000"/>
                </a:srgbClr>
              </a:buClr>
              <a:buFont typeface="Wingdings" panose="05000000000000000000" pitchFamily="2" charset="2"/>
              <a:buChar char="v"/>
              <a:defRPr/>
            </a:pPr>
            <a:r>
              <a:rPr lang="en-US" altLang="en-US" sz="1800" dirty="0">
                <a:solidFill>
                  <a:prstClr val="black"/>
                </a:solidFill>
                <a:ea typeface="Tahoma" panose="020B0604030504040204" pitchFamily="34" charset="0"/>
                <a:cs typeface="Calibri" panose="020F0502020204030204" pitchFamily="34" charset="0"/>
              </a:rPr>
              <a:t>Carve off a piece of a major contracts for a qualified WBEs</a:t>
            </a:r>
          </a:p>
          <a:p>
            <a:pPr marL="1085850" lvl="1" indent="-342900" algn="just">
              <a:spcBef>
                <a:spcPct val="0"/>
              </a:spcBef>
              <a:buClr>
                <a:srgbClr val="AD0101">
                  <a:lumMod val="75000"/>
                </a:srgbClr>
              </a:buClr>
              <a:buFont typeface="Wingdings" panose="05000000000000000000" pitchFamily="2" charset="2"/>
              <a:buChar char="v"/>
              <a:defRPr/>
            </a:pPr>
            <a:r>
              <a:rPr lang="en-US" altLang="en-US" sz="1800" dirty="0">
                <a:solidFill>
                  <a:prstClr val="black"/>
                </a:solidFill>
                <a:ea typeface="Tahoma" panose="020B0604030504040204" pitchFamily="34" charset="0"/>
                <a:cs typeface="Calibri" panose="020F0502020204030204" pitchFamily="34" charset="0"/>
              </a:rPr>
              <a:t>Offer mentor/protégé programs</a:t>
            </a:r>
          </a:p>
          <a:p>
            <a:pPr marL="1085850" lvl="1" indent="-342900" algn="just">
              <a:spcBef>
                <a:spcPct val="0"/>
              </a:spcBef>
              <a:buClr>
                <a:srgbClr val="AD0101">
                  <a:lumMod val="75000"/>
                </a:srgbClr>
              </a:buClr>
              <a:buFont typeface="Wingdings" panose="05000000000000000000" pitchFamily="2" charset="2"/>
              <a:buChar char="v"/>
              <a:defRPr/>
            </a:pPr>
            <a:r>
              <a:rPr lang="en-US" altLang="en-US" sz="1800" dirty="0">
                <a:solidFill>
                  <a:prstClr val="black"/>
                </a:solidFill>
                <a:ea typeface="Tahoma" panose="020B0604030504040204" pitchFamily="34" charset="0"/>
                <a:cs typeface="Calibri" panose="020F0502020204030204" pitchFamily="34" charset="0"/>
              </a:rPr>
              <a:t>Establish vendor financing mechanisms</a:t>
            </a:r>
          </a:p>
          <a:p>
            <a:pPr algn="just">
              <a:spcBef>
                <a:spcPct val="0"/>
              </a:spcBef>
              <a:buClr>
                <a:srgbClr val="500050"/>
              </a:buClr>
              <a:buFont typeface="Arial" pitchFamily="34" charset="0"/>
              <a:buNone/>
              <a:defRPr/>
            </a:pPr>
            <a:endParaRPr lang="en-US" altLang="en-US" sz="1800" dirty="0">
              <a:solidFill>
                <a:prstClr val="black"/>
              </a:solidFill>
              <a:ea typeface="Tahoma" panose="020B0604030504040204" pitchFamily="34" charset="0"/>
              <a:cs typeface="Calibri" panose="020F0502020204030204" pitchFamily="34" charset="0"/>
            </a:endParaRPr>
          </a:p>
          <a:p>
            <a:pPr marL="342900" indent="-342900" algn="just">
              <a:spcBef>
                <a:spcPct val="0"/>
              </a:spcBef>
              <a:buClr>
                <a:srgbClr val="AD0101">
                  <a:lumMod val="75000"/>
                </a:srgbClr>
              </a:buClr>
              <a:buFont typeface="Wingdings" panose="05000000000000000000" pitchFamily="2" charset="2"/>
              <a:buChar char="Ø"/>
              <a:defRPr/>
            </a:pPr>
            <a:r>
              <a:rPr lang="en-US" altLang="en-US" sz="1800" dirty="0">
                <a:solidFill>
                  <a:prstClr val="black"/>
                </a:solidFill>
                <a:ea typeface="Tahoma" panose="020B0604030504040204" pitchFamily="34" charset="0"/>
                <a:cs typeface="Calibri" panose="020F0502020204030204" pitchFamily="34" charset="0"/>
              </a:rPr>
              <a:t>As WBENC and the network of certified WBEs grow, the number of corporations with supplier diversity programs that include women will grow.</a:t>
            </a:r>
          </a:p>
          <a:p>
            <a:pPr>
              <a:spcBef>
                <a:spcPct val="0"/>
              </a:spcBef>
              <a:buFontTx/>
              <a:buNone/>
              <a:defRPr/>
            </a:pPr>
            <a:endParaRPr lang="en-US" altLang="en-US" sz="1800" b="1" i="1" dirty="0">
              <a:solidFill>
                <a:srgbClr val="500050"/>
              </a:solidFill>
              <a:ea typeface="Times New Roman" pitchFamily="18" charset="0"/>
              <a:cs typeface="EPDLF C+ Swiss 721 BT" charset="0"/>
            </a:endParaRPr>
          </a:p>
        </p:txBody>
      </p:sp>
      <p:sp>
        <p:nvSpPr>
          <p:cNvPr id="4" name="Title 1"/>
          <p:cNvSpPr>
            <a:spLocks noGrp="1"/>
          </p:cNvSpPr>
          <p:nvPr>
            <p:ph type="title"/>
          </p:nvPr>
        </p:nvSpPr>
        <p:spPr>
          <a:xfrm>
            <a:off x="2286000" y="4572000"/>
            <a:ext cx="6781800" cy="1600200"/>
          </a:xfrm>
        </p:spPr>
        <p:txBody>
          <a:bodyPr>
            <a:normAutofit/>
          </a:bodyPr>
          <a:lstStyle/>
          <a:p>
            <a:r>
              <a:rPr lang="en-US" sz="3200" b="1" dirty="0">
                <a:latin typeface="Century Gothic" panose="020B0502020202020204" pitchFamily="34" charset="0"/>
              </a:rPr>
              <a:t>The Supplier Diversity Advantage</a:t>
            </a:r>
          </a:p>
        </p:txBody>
      </p:sp>
    </p:spTree>
    <p:extLst>
      <p:ext uri="{BB962C8B-B14F-4D97-AF65-F5344CB8AC3E}">
        <p14:creationId xmlns:p14="http://schemas.microsoft.com/office/powerpoint/2010/main" val="257674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1"/>
          </p:nvPr>
        </p:nvSpPr>
        <p:spPr>
          <a:xfrm>
            <a:off x="2162629" y="1055131"/>
            <a:ext cx="4390571" cy="4267200"/>
          </a:xfrm>
        </p:spPr>
        <p:txBody>
          <a:bodyPr>
            <a:normAutofit/>
          </a:bodyPr>
          <a:lstStyle/>
          <a:p>
            <a:pPr>
              <a:buClr>
                <a:schemeClr val="accent1">
                  <a:lumMod val="75000"/>
                </a:schemeClr>
              </a:buClr>
              <a:buFont typeface="Wingdings" pitchFamily="2" charset="2"/>
              <a:buChar char="Ø"/>
            </a:pPr>
            <a:r>
              <a:rPr lang="en-US" altLang="en-US" sz="2000" b="1" dirty="0">
                <a:latin typeface="Calibri" panose="020F0502020204030204" pitchFamily="34" charset="0"/>
                <a:cs typeface="Calibri" panose="020F0502020204030204" pitchFamily="34" charset="0"/>
              </a:rPr>
              <a:t>Catch the Wave Regional Conference</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annual event</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hosted by WBEC ORV</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over 600 attendees</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regional networking focus</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corporate &amp; WBE workshops</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Meet the Buyer event</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Business Pitch Breakfast</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award recognition</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Occurs 3</a:t>
            </a:r>
            <a:r>
              <a:rPr lang="en-US" altLang="en-US" sz="1800" baseline="30000" dirty="0">
                <a:latin typeface="Calibri" panose="020F0502020204030204" pitchFamily="34" charset="0"/>
                <a:cs typeface="Calibri" panose="020F0502020204030204" pitchFamily="34" charset="0"/>
              </a:rPr>
              <a:t>rd</a:t>
            </a:r>
            <a:r>
              <a:rPr lang="en-US" altLang="en-US" sz="1800" dirty="0">
                <a:latin typeface="Calibri" panose="020F0502020204030204" pitchFamily="34" charset="0"/>
                <a:cs typeface="Calibri" panose="020F0502020204030204" pitchFamily="34" charset="0"/>
              </a:rPr>
              <a:t> week of April</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April 21 - 22 in Sandusky, OH</a:t>
            </a:r>
          </a:p>
          <a:p>
            <a:pPr lvl="1">
              <a:buClr>
                <a:srgbClr val="500050"/>
              </a:buClr>
              <a:buFont typeface="Wingdings" pitchFamily="2" charset="2"/>
              <a:buChar char="v"/>
            </a:pPr>
            <a:endParaRPr lang="en-US" altLang="en-US" sz="2000" dirty="0">
              <a:latin typeface="Book Antiqua" pitchFamily="18" charset="0"/>
            </a:endParaRPr>
          </a:p>
          <a:p>
            <a:pPr lvl="1">
              <a:buClr>
                <a:srgbClr val="500050"/>
              </a:buClr>
              <a:buFont typeface="Wingdings" pitchFamily="2" charset="2"/>
              <a:buChar char="v"/>
            </a:pPr>
            <a:endParaRPr lang="en-US" altLang="en-US" dirty="0">
              <a:latin typeface="Book Antiqua"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19801" y="1752600"/>
            <a:ext cx="3601720" cy="240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Participate in Your RPO</a:t>
            </a:r>
          </a:p>
        </p:txBody>
      </p:sp>
    </p:spTree>
    <p:extLst>
      <p:ext uri="{BB962C8B-B14F-4D97-AF65-F5344CB8AC3E}">
        <p14:creationId xmlns:p14="http://schemas.microsoft.com/office/powerpoint/2010/main" val="3815225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1"/>
          </p:nvPr>
        </p:nvSpPr>
        <p:spPr>
          <a:xfrm>
            <a:off x="2286000" y="838200"/>
            <a:ext cx="6553200" cy="2686236"/>
          </a:xfrm>
        </p:spPr>
        <p:txBody>
          <a:bodyPr>
            <a:noAutofit/>
          </a:bodyPr>
          <a:lstStyle/>
          <a:p>
            <a:pPr>
              <a:buClr>
                <a:schemeClr val="accent1">
                  <a:lumMod val="75000"/>
                </a:schemeClr>
              </a:buClr>
              <a:buFont typeface="Wingdings" pitchFamily="2" charset="2"/>
              <a:buChar char="Ø"/>
            </a:pPr>
            <a:r>
              <a:rPr lang="en-US" altLang="en-US" sz="2000" b="1" dirty="0">
                <a:latin typeface="Calibri" panose="020F0502020204030204" pitchFamily="34" charset="0"/>
                <a:cs typeface="Calibri" panose="020F0502020204030204" pitchFamily="34" charset="0"/>
              </a:rPr>
              <a:t>Quarterly WBE Forum Luncheons (host, present, attend)</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Cincinnati </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Cleveland </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Columbus  </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Dayton </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Louisville </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Lexington </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Toledo</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West Virginia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tretch>
            <a:fillRect/>
          </a:stretch>
        </p:blipFill>
        <p:spPr>
          <a:xfrm>
            <a:off x="2971801" y="3657600"/>
            <a:ext cx="5735915" cy="1877616"/>
          </a:xfrm>
          <a:prstGeom prst="rect">
            <a:avLst/>
          </a:prstGeom>
          <a:effectLst/>
        </p:spPr>
      </p:pic>
      <p:sp>
        <p:nvSpPr>
          <p:cNvPr id="7"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Participate in Your RPO</a:t>
            </a:r>
          </a:p>
        </p:txBody>
      </p:sp>
    </p:spTree>
    <p:extLst>
      <p:ext uri="{BB962C8B-B14F-4D97-AF65-F5344CB8AC3E}">
        <p14:creationId xmlns:p14="http://schemas.microsoft.com/office/powerpoint/2010/main" val="294765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1"/>
          </p:nvPr>
        </p:nvSpPr>
        <p:spPr>
          <a:xfrm>
            <a:off x="2209800" y="990600"/>
            <a:ext cx="4191000" cy="4267200"/>
          </a:xfrm>
        </p:spPr>
        <p:txBody>
          <a:bodyPr>
            <a:normAutofit/>
          </a:bodyPr>
          <a:lstStyle/>
          <a:p>
            <a:pPr>
              <a:buClr>
                <a:schemeClr val="accent1">
                  <a:lumMod val="75000"/>
                </a:schemeClr>
              </a:buClr>
              <a:buFont typeface="Wingdings" pitchFamily="2" charset="2"/>
              <a:buChar char="Ø"/>
            </a:pPr>
            <a:r>
              <a:rPr lang="en-US" altLang="en-US" sz="2000" b="1" dirty="0">
                <a:latin typeface="Calibri" panose="020F0502020204030204" pitchFamily="34" charset="0"/>
                <a:cs typeface="Calibri" panose="020F0502020204030204" pitchFamily="34" charset="0"/>
              </a:rPr>
              <a:t>Other Regional Events</a:t>
            </a:r>
          </a:p>
          <a:p>
            <a:pPr lvl="1">
              <a:buClr>
                <a:schemeClr val="accent1">
                  <a:lumMod val="75000"/>
                </a:schemeClr>
              </a:buClr>
              <a:buFont typeface="Wingdings" panose="05000000000000000000" pitchFamily="2" charset="2"/>
              <a:buChar char="v"/>
            </a:pPr>
            <a:r>
              <a:rPr lang="en-US" altLang="en-US" sz="1600" dirty="0">
                <a:latin typeface="Calibri" panose="020F0502020204030204" pitchFamily="34" charset="0"/>
                <a:cs typeface="Calibri" panose="020F0502020204030204" pitchFamily="34" charset="0"/>
              </a:rPr>
              <a:t>Women Winning Contracts</a:t>
            </a:r>
          </a:p>
          <a:p>
            <a:pPr lvl="1">
              <a:buClr>
                <a:schemeClr val="accent1">
                  <a:lumMod val="75000"/>
                </a:schemeClr>
              </a:buClr>
              <a:buFont typeface="Wingdings" panose="05000000000000000000" pitchFamily="2" charset="2"/>
              <a:buChar char="v"/>
            </a:pPr>
            <a:r>
              <a:rPr lang="en-US" altLang="en-US" sz="1600" dirty="0">
                <a:latin typeface="Calibri" panose="020F0502020204030204" pitchFamily="34" charset="0"/>
                <a:cs typeface="Calibri" panose="020F0502020204030204" pitchFamily="34" charset="0"/>
              </a:rPr>
              <a:t>Industry-Specific Events</a:t>
            </a:r>
          </a:p>
          <a:p>
            <a:pPr lvl="1">
              <a:buClr>
                <a:schemeClr val="accent1">
                  <a:lumMod val="75000"/>
                </a:schemeClr>
              </a:buClr>
              <a:buFont typeface="Wingdings" panose="05000000000000000000" pitchFamily="2" charset="2"/>
              <a:buChar char="v"/>
            </a:pPr>
            <a:r>
              <a:rPr lang="en-US" altLang="en-US" sz="1600" dirty="0">
                <a:latin typeface="Calibri" panose="020F0502020204030204" pitchFamily="34" charset="0"/>
                <a:cs typeface="Calibri" panose="020F0502020204030204" pitchFamily="34" charset="0"/>
              </a:rPr>
              <a:t>Corporate Member Supplier Diversity events across the region</a:t>
            </a:r>
          </a:p>
          <a:p>
            <a:pPr lvl="1">
              <a:buClr>
                <a:srgbClr val="500050"/>
              </a:buClr>
              <a:buFont typeface="Wingdings" pitchFamily="2" charset="2"/>
              <a:buChar char="v"/>
            </a:pPr>
            <a:endParaRPr lang="en-US" altLang="en-US" sz="2000" dirty="0">
              <a:latin typeface="Book Antiqua" pitchFamily="18" charset="0"/>
            </a:endParaRPr>
          </a:p>
          <a:p>
            <a:pPr lvl="1">
              <a:buClr>
                <a:srgbClr val="500050"/>
              </a:buClr>
              <a:buFont typeface="Wingdings" pitchFamily="2" charset="2"/>
              <a:buChar char="v"/>
            </a:pPr>
            <a:endParaRPr lang="en-US" altLang="en-US" dirty="0">
              <a:latin typeface="Book Antiqua"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38953" y="1524000"/>
            <a:ext cx="376719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Participate in Your RPO</a:t>
            </a:r>
          </a:p>
        </p:txBody>
      </p:sp>
    </p:spTree>
    <p:extLst>
      <p:ext uri="{BB962C8B-B14F-4D97-AF65-F5344CB8AC3E}">
        <p14:creationId xmlns:p14="http://schemas.microsoft.com/office/powerpoint/2010/main" val="376633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1"/>
          </p:nvPr>
        </p:nvSpPr>
        <p:spPr>
          <a:xfrm>
            <a:off x="2133600" y="1371600"/>
            <a:ext cx="4076700" cy="4191000"/>
          </a:xfrm>
        </p:spPr>
        <p:txBody>
          <a:bodyPr>
            <a:normAutofit/>
          </a:bodyPr>
          <a:lstStyle/>
          <a:p>
            <a:pPr>
              <a:buFont typeface="Wingdings" pitchFamily="2" charset="2"/>
              <a:buChar char="Ø"/>
            </a:pPr>
            <a:r>
              <a:rPr lang="en-US" altLang="en-US" sz="2000" b="1" dirty="0">
                <a:latin typeface="Calibri" panose="020F0502020204030204" pitchFamily="34" charset="0"/>
                <a:cs typeface="Calibri" panose="020F0502020204030204" pitchFamily="34" charset="0"/>
              </a:rPr>
              <a:t>ORV BUSINESS DEVELOPMENT PROGRAM (ORVBDP)</a:t>
            </a:r>
          </a:p>
          <a:p>
            <a:pPr marL="742950" lvl="1" eaLnBrk="0" fontAlgn="base" hangingPunct="0">
              <a:spcAft>
                <a:spcPct val="0"/>
              </a:spcAft>
              <a:buFont typeface="Wingdings" pitchFamily="2" charset="2"/>
              <a:buChar char="v"/>
            </a:pPr>
            <a:r>
              <a:rPr lang="en-US" altLang="en-US" sz="1600" dirty="0">
                <a:latin typeface="Calibri" panose="020F0502020204030204" pitchFamily="34" charset="0"/>
                <a:cs typeface="Calibri" panose="020F0502020204030204" pitchFamily="34" charset="0"/>
              </a:rPr>
              <a:t>Capacity building program for growth-oriented WBEs</a:t>
            </a:r>
          </a:p>
          <a:p>
            <a:pPr marL="742950" lvl="1" eaLnBrk="0" fontAlgn="base" hangingPunct="0">
              <a:spcAft>
                <a:spcPct val="0"/>
              </a:spcAft>
              <a:buFont typeface="Wingdings" pitchFamily="2" charset="2"/>
              <a:buChar char="v"/>
            </a:pPr>
            <a:r>
              <a:rPr lang="en-US" altLang="en-US" sz="1600" dirty="0">
                <a:latin typeface="Calibri" panose="020F0502020204030204" pitchFamily="34" charset="0"/>
                <a:cs typeface="Calibri" panose="020F0502020204030204" pitchFamily="34" charset="0"/>
              </a:rPr>
              <a:t>In partnership with Procter &amp; Gamble (Cincinnati) and L. Brands (Columbus)</a:t>
            </a:r>
          </a:p>
          <a:p>
            <a:pPr marL="742950" lvl="1" eaLnBrk="0" fontAlgn="base" hangingPunct="0">
              <a:spcAft>
                <a:spcPct val="0"/>
              </a:spcAft>
              <a:buFont typeface="Wingdings" pitchFamily="2" charset="2"/>
              <a:buChar char="v"/>
            </a:pPr>
            <a:r>
              <a:rPr lang="en-US" altLang="en-US" sz="1600" dirty="0">
                <a:latin typeface="Calibri" panose="020F0502020204030204" pitchFamily="34" charset="0"/>
                <a:cs typeface="Calibri" panose="020F0502020204030204" pitchFamily="34" charset="0"/>
              </a:rPr>
              <a:t>Minimum requirements of 2 years in business and $500,000 annual revenue</a:t>
            </a:r>
          </a:p>
          <a:p>
            <a:pPr marL="742950" lvl="1" eaLnBrk="0" fontAlgn="base" hangingPunct="0">
              <a:spcAft>
                <a:spcPct val="0"/>
              </a:spcAft>
              <a:buFont typeface="Wingdings" pitchFamily="2" charset="2"/>
              <a:buChar char="v"/>
            </a:pPr>
            <a:r>
              <a:rPr lang="en-US" altLang="en-US" sz="1600" dirty="0">
                <a:latin typeface="Calibri" panose="020F0502020204030204" pitchFamily="34" charset="0"/>
                <a:cs typeface="Calibri" panose="020F0502020204030204" pitchFamily="34" charset="0"/>
              </a:rPr>
              <a:t>Maximum of 10 certified WBE participants each class</a:t>
            </a:r>
          </a:p>
          <a:p>
            <a:pPr marL="742950" lvl="1" eaLnBrk="0" fontAlgn="base" hangingPunct="0">
              <a:spcAft>
                <a:spcPct val="0"/>
              </a:spcAft>
              <a:buFont typeface="Wingdings" pitchFamily="2" charset="2"/>
              <a:buChar char="v"/>
            </a:pPr>
            <a:r>
              <a:rPr lang="en-US" altLang="en-US" sz="1600" dirty="0">
                <a:latin typeface="Calibri" panose="020F0502020204030204" pitchFamily="34" charset="0"/>
                <a:cs typeface="Calibri" panose="020F0502020204030204" pitchFamily="34" charset="0"/>
              </a:rPr>
              <a:t>Applications accepted each spring (May-June)</a:t>
            </a:r>
          </a:p>
          <a:p>
            <a:pPr marL="742950" lvl="1" eaLnBrk="0" fontAlgn="base" hangingPunct="0">
              <a:spcAft>
                <a:spcPct val="0"/>
              </a:spcAft>
              <a:buFont typeface="Wingdings" pitchFamily="2" charset="2"/>
              <a:buChar char="v"/>
            </a:pPr>
            <a:r>
              <a:rPr lang="en-US" altLang="en-US" sz="1600" dirty="0">
                <a:latin typeface="Calibri" panose="020F0502020204030204" pitchFamily="34" charset="0"/>
                <a:cs typeface="Calibri" panose="020F0502020204030204" pitchFamily="34" charset="0"/>
              </a:rPr>
              <a:t>Next classes run August 2020 through January 2021</a:t>
            </a:r>
          </a:p>
          <a:p>
            <a:pPr lvl="1">
              <a:buClr>
                <a:srgbClr val="500050"/>
              </a:buClr>
              <a:buFont typeface="Wingdings" pitchFamily="2" charset="2"/>
              <a:buChar char="v"/>
            </a:pPr>
            <a:endParaRPr lang="en-US" altLang="en-US" dirty="0">
              <a:latin typeface="Book Antiqua" pitchFamily="18" charset="0"/>
            </a:endParaRPr>
          </a:p>
        </p:txBody>
      </p:sp>
      <p:pic>
        <p:nvPicPr>
          <p:cNvPr id="7" name="Content Placeholder 3"/>
          <p:cNvPicPr>
            <a:picLocks noGrp="1" noChangeAspect="1"/>
          </p:cNvPicPr>
          <p:nvPr>
            <p:ph sz="quarter" idx="4294967295"/>
          </p:nvPr>
        </p:nvPicPr>
        <p:blipFill>
          <a:blip r:embed="rId2" cstate="print">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tretch>
            <a:fillRect/>
          </a:stretch>
        </p:blipFill>
        <p:spPr>
          <a:xfrm>
            <a:off x="6210300" y="1676400"/>
            <a:ext cx="3696772" cy="2464515"/>
          </a:xfrm>
          <a:prstGeom prst="rect">
            <a:avLst/>
          </a:prstGeom>
        </p:spPr>
      </p:pic>
      <p:sp>
        <p:nvSpPr>
          <p:cNvPr id="8"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Participate in Your RPO</a:t>
            </a:r>
          </a:p>
        </p:txBody>
      </p:sp>
    </p:spTree>
    <p:extLst>
      <p:ext uri="{BB962C8B-B14F-4D97-AF65-F5344CB8AC3E}">
        <p14:creationId xmlns:p14="http://schemas.microsoft.com/office/powerpoint/2010/main" val="237225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1"/>
          </p:nvPr>
        </p:nvSpPr>
        <p:spPr>
          <a:xfrm>
            <a:off x="2209800" y="1828800"/>
            <a:ext cx="4343400" cy="4267200"/>
          </a:xfrm>
        </p:spPr>
        <p:txBody>
          <a:bodyPr>
            <a:normAutofit/>
          </a:bodyPr>
          <a:lstStyle/>
          <a:p>
            <a:pPr>
              <a:buClr>
                <a:schemeClr val="accent1">
                  <a:lumMod val="75000"/>
                </a:schemeClr>
              </a:buClr>
              <a:buFont typeface="Wingdings" pitchFamily="2" charset="2"/>
              <a:buChar char="Ø"/>
            </a:pPr>
            <a:r>
              <a:rPr lang="en-US" altLang="en-US" sz="2000" b="1" dirty="0">
                <a:latin typeface="Calibri" panose="020F0502020204030204" pitchFamily="34" charset="0"/>
                <a:cs typeface="Calibri" panose="020F0502020204030204" pitchFamily="34" charset="0"/>
              </a:rPr>
              <a:t>Webinars</a:t>
            </a:r>
          </a:p>
          <a:p>
            <a:pPr lvl="1">
              <a:buClr>
                <a:schemeClr val="accent1">
                  <a:lumMod val="75000"/>
                </a:schemeClr>
              </a:buClr>
              <a:buFont typeface="Wingdings" panose="05000000000000000000" pitchFamily="2" charset="2"/>
              <a:buChar char="v"/>
            </a:pPr>
            <a:r>
              <a:rPr lang="en-US" altLang="en-US" sz="1800" dirty="0">
                <a:latin typeface="Calibri" panose="020F0502020204030204" pitchFamily="34" charset="0"/>
                <a:cs typeface="Calibri" panose="020F0502020204030204" pitchFamily="34" charset="0"/>
              </a:rPr>
              <a:t>Monthly WBE Onboarding Webinars</a:t>
            </a:r>
          </a:p>
          <a:p>
            <a:pPr lvl="1">
              <a:buClr>
                <a:schemeClr val="accent1">
                  <a:lumMod val="75000"/>
                </a:schemeClr>
              </a:buClr>
              <a:buFont typeface="Wingdings" panose="05000000000000000000" pitchFamily="2" charset="2"/>
              <a:buChar char="v"/>
            </a:pPr>
            <a:r>
              <a:rPr lang="en-US" altLang="en-US" sz="1800" dirty="0">
                <a:latin typeface="Calibri" panose="020F0502020204030204" pitchFamily="34" charset="0"/>
                <a:cs typeface="Calibri" panose="020F0502020204030204" pitchFamily="34" charset="0"/>
              </a:rPr>
              <a:t>Quarterly Maximizing Your Certification Webinars</a:t>
            </a:r>
          </a:p>
          <a:p>
            <a:pPr lvl="1">
              <a:buClr>
                <a:schemeClr val="accent1">
                  <a:lumMod val="75000"/>
                </a:schemeClr>
              </a:buClr>
              <a:buFont typeface="Wingdings" panose="05000000000000000000" pitchFamily="2" charset="2"/>
              <a:buChar char="v"/>
            </a:pPr>
            <a:r>
              <a:rPr lang="en-US" altLang="en-US" sz="1800" dirty="0">
                <a:latin typeface="Calibri" panose="020F0502020204030204" pitchFamily="34" charset="0"/>
                <a:cs typeface="Calibri" panose="020F0502020204030204" pitchFamily="34" charset="0"/>
              </a:rPr>
              <a:t>Annual Catch the Wave Conference Prep Webinar</a:t>
            </a:r>
          </a:p>
          <a:p>
            <a:pPr lvl="1">
              <a:buClr>
                <a:schemeClr val="accent1">
                  <a:lumMod val="75000"/>
                </a:schemeClr>
              </a:buClr>
              <a:buFont typeface="Wingdings" panose="05000000000000000000" pitchFamily="2" charset="2"/>
              <a:buChar char="v"/>
            </a:pPr>
            <a:r>
              <a:rPr lang="en-US" altLang="en-US" sz="1800" dirty="0">
                <a:latin typeface="Calibri" panose="020F0502020204030204" pitchFamily="34" charset="0"/>
                <a:cs typeface="Calibri" panose="020F0502020204030204" pitchFamily="34" charset="0"/>
              </a:rPr>
              <a:t>Monthly </a:t>
            </a:r>
            <a:r>
              <a:rPr lang="en-US" altLang="en-US" sz="1800" dirty="0" err="1">
                <a:latin typeface="Calibri" panose="020F0502020204030204" pitchFamily="34" charset="0"/>
                <a:cs typeface="Calibri" panose="020F0502020204030204" pitchFamily="34" charset="0"/>
              </a:rPr>
              <a:t>WBENCLink</a:t>
            </a:r>
            <a:r>
              <a:rPr lang="en-US" altLang="en-US" sz="1800" dirty="0">
                <a:latin typeface="Calibri" panose="020F0502020204030204" pitchFamily="34" charset="0"/>
                <a:cs typeface="Calibri" panose="020F0502020204030204" pitchFamily="34" charset="0"/>
              </a:rPr>
              <a:t> 2.0 Webinars</a:t>
            </a:r>
          </a:p>
          <a:p>
            <a:pPr lvl="1">
              <a:buClr>
                <a:srgbClr val="500050"/>
              </a:buClr>
              <a:buFont typeface="Wingdings" pitchFamily="2" charset="2"/>
              <a:buChar char="v"/>
            </a:pPr>
            <a:endParaRPr lang="en-US" altLang="en-US" sz="2000" dirty="0">
              <a:latin typeface="Book Antiqua" pitchFamily="18" charset="0"/>
            </a:endParaRPr>
          </a:p>
          <a:p>
            <a:pPr lvl="1">
              <a:buClr>
                <a:srgbClr val="500050"/>
              </a:buClr>
              <a:buFont typeface="Wingdings" pitchFamily="2" charset="2"/>
              <a:buChar char="v"/>
            </a:pPr>
            <a:endParaRPr lang="en-US" altLang="en-US" dirty="0">
              <a:latin typeface="Book Antiqua"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29400" y="2362200"/>
            <a:ext cx="3294253" cy="219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Participate in Your RPO</a:t>
            </a:r>
          </a:p>
        </p:txBody>
      </p:sp>
    </p:spTree>
    <p:extLst>
      <p:ext uri="{BB962C8B-B14F-4D97-AF65-F5344CB8AC3E}">
        <p14:creationId xmlns:p14="http://schemas.microsoft.com/office/powerpoint/2010/main" val="21418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57400" y="1752600"/>
            <a:ext cx="7696200" cy="3352800"/>
          </a:xfrm>
        </p:spPr>
        <p:txBody>
          <a:bodyPr>
            <a:noAutofit/>
          </a:bodyPr>
          <a:lstStyle/>
          <a:p>
            <a:pPr>
              <a:buClr>
                <a:schemeClr val="accent1">
                  <a:lumMod val="75000"/>
                </a:schemeClr>
              </a:buClr>
              <a:buFont typeface="Wingdings" pitchFamily="2" charset="2"/>
              <a:buChar char="Ø"/>
            </a:pPr>
            <a:r>
              <a:rPr lang="en-US" altLang="en-US" sz="2200" b="1" dirty="0">
                <a:latin typeface="Calibri" panose="020F0502020204030204" pitchFamily="34" charset="0"/>
                <a:cs typeface="Calibri" panose="020F0502020204030204" pitchFamily="34" charset="0"/>
              </a:rPr>
              <a:t>RPO Engagement </a:t>
            </a:r>
            <a:r>
              <a:rPr lang="en-US" altLang="en-US" sz="2200" dirty="0">
                <a:latin typeface="Calibri" panose="020F0502020204030204" pitchFamily="34" charset="0"/>
                <a:cs typeface="Calibri" panose="020F0502020204030204" pitchFamily="34" charset="0"/>
              </a:rPr>
              <a:t>(list is not all inclusive):</a:t>
            </a:r>
            <a:endParaRPr lang="en-US" altLang="en-US" sz="2200" dirty="0">
              <a:latin typeface="Tahoma" pitchFamily="34" charset="0"/>
              <a:cs typeface="Tahoma" pitchFamily="34" charset="0"/>
            </a:endParaRP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WBE Forum Luncheon Volunteer Chair or Host</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Catch the Wave Sponsor, Presenter, or Volunteer</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Submission of company articles, awards, press releases to be featured in the bi-monthly newsletter.</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Committee Involvement (certification, programming, marketing &amp; communication, and corporate engagement)</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In-Kind Donations of your services or products</a:t>
            </a:r>
          </a:p>
          <a:p>
            <a:pPr lvl="1">
              <a:buClr>
                <a:schemeClr val="accent1">
                  <a:lumMod val="75000"/>
                </a:schemeClr>
              </a:buClr>
              <a:buFont typeface="Wingdings" pitchFamily="2" charset="2"/>
              <a:buChar char="v"/>
            </a:pPr>
            <a:endParaRPr lang="en-US" altLang="en-US" sz="1800" dirty="0">
              <a:latin typeface="Calibri" panose="020F0502020204030204" pitchFamily="34" charset="0"/>
              <a:cs typeface="Calibri" panose="020F0502020204030204" pitchFamily="34" charset="0"/>
            </a:endParaRPr>
          </a:p>
          <a:p>
            <a:pPr marL="320040" lvl="1" indent="0">
              <a:buClr>
                <a:srgbClr val="500050"/>
              </a:buClr>
              <a:buNone/>
            </a:pPr>
            <a:endParaRPr lang="en-US" altLang="en-US" sz="2200" dirty="0">
              <a:latin typeface="Book Antiqua" pitchFamily="18" charset="0"/>
            </a:endParaRPr>
          </a:p>
        </p:txBody>
      </p:sp>
      <p:sp>
        <p:nvSpPr>
          <p:cNvPr id="3"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Participate in Your RPO</a:t>
            </a:r>
          </a:p>
        </p:txBody>
      </p:sp>
    </p:spTree>
    <p:extLst>
      <p:ext uri="{BB962C8B-B14F-4D97-AF65-F5344CB8AC3E}">
        <p14:creationId xmlns:p14="http://schemas.microsoft.com/office/powerpoint/2010/main" val="149125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0" y="1600200"/>
            <a:ext cx="7467600" cy="3352800"/>
          </a:xfrm>
        </p:spPr>
        <p:txBody>
          <a:bodyPr>
            <a:noAutofit/>
          </a:bodyPr>
          <a:lstStyle/>
          <a:p>
            <a:pPr>
              <a:buClr>
                <a:schemeClr val="accent1">
                  <a:lumMod val="75000"/>
                </a:schemeClr>
              </a:buClr>
              <a:buFont typeface="Wingdings" panose="05000000000000000000" pitchFamily="2" charset="2"/>
              <a:buChar char="Ø"/>
            </a:pPr>
            <a:r>
              <a:rPr lang="en-US" altLang="en-US" sz="2200" b="1" dirty="0">
                <a:latin typeface="Calibri" panose="020F0502020204030204" pitchFamily="34" charset="0"/>
                <a:cs typeface="Calibri" panose="020F0502020204030204" pitchFamily="34" charset="0"/>
              </a:rPr>
              <a:t>RPO Engagement </a:t>
            </a:r>
            <a:r>
              <a:rPr lang="en-US" altLang="en-US" sz="2200" dirty="0">
                <a:latin typeface="Calibri" panose="020F0502020204030204" pitchFamily="34" charset="0"/>
                <a:cs typeface="Calibri" panose="020F0502020204030204" pitchFamily="34" charset="0"/>
              </a:rPr>
              <a:t>(list is not all inclusive):</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WBENC Star (RPO selection)</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Trailblazer Award Recipient (RPO selection)</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WBENC Forum Representative (RPO selection)</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Tuck WBENC Executive Program (RPO nominee)</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Goldman Sachs 10,000 Small Business Program, Babson College (RPO nominee)</a:t>
            </a:r>
          </a:p>
          <a:p>
            <a:pPr lvl="1">
              <a:buClr>
                <a:srgbClr val="500050"/>
              </a:buClr>
              <a:buFont typeface="Wingdings" pitchFamily="2" charset="2"/>
              <a:buChar char="v"/>
            </a:pPr>
            <a:endParaRPr lang="en-US" altLang="en-US" sz="2200" dirty="0">
              <a:latin typeface="Book Antiqua" pitchFamily="18" charset="0"/>
            </a:endParaRPr>
          </a:p>
        </p:txBody>
      </p:sp>
      <p:sp>
        <p:nvSpPr>
          <p:cNvPr id="3"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Participate in Your RPO</a:t>
            </a:r>
          </a:p>
        </p:txBody>
      </p:sp>
    </p:spTree>
    <p:extLst>
      <p:ext uri="{BB962C8B-B14F-4D97-AF65-F5344CB8AC3E}">
        <p14:creationId xmlns:p14="http://schemas.microsoft.com/office/powerpoint/2010/main" val="217749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0" y="609601"/>
            <a:ext cx="3505200" cy="3276600"/>
          </a:xfrm>
        </p:spPr>
        <p:txBody>
          <a:bodyPr>
            <a:normAutofit fontScale="77500" lnSpcReduction="20000"/>
          </a:bodyPr>
          <a:lstStyle/>
          <a:p>
            <a:pPr>
              <a:buClr>
                <a:schemeClr val="accent1">
                  <a:lumMod val="75000"/>
                </a:schemeClr>
              </a:buClr>
              <a:buFont typeface="Wingdings" pitchFamily="2" charset="2"/>
              <a:buChar char="Ø"/>
            </a:pPr>
            <a:endParaRPr lang="en-US" altLang="en-US" sz="2400" b="1" dirty="0">
              <a:latin typeface="Tahoma" pitchFamily="34" charset="0"/>
              <a:cs typeface="Tahoma" pitchFamily="34" charset="0"/>
            </a:endParaRPr>
          </a:p>
          <a:p>
            <a:pPr lvl="0">
              <a:buClr>
                <a:srgbClr val="AD0101">
                  <a:lumMod val="75000"/>
                </a:srgbClr>
              </a:buClr>
              <a:buFont typeface="Wingdings" pitchFamily="2" charset="2"/>
              <a:buChar char="Ø"/>
            </a:pPr>
            <a:r>
              <a:rPr lang="en-US" altLang="en-US" sz="2400" b="1" dirty="0">
                <a:solidFill>
                  <a:srgbClr val="303030"/>
                </a:solidFill>
                <a:latin typeface="Calibri" panose="020F0502020204030204" pitchFamily="34" charset="0"/>
                <a:cs typeface="Calibri" panose="020F0502020204030204" pitchFamily="34" charset="0"/>
              </a:rPr>
              <a:t>National Conference &amp; Business Fair</a:t>
            </a:r>
          </a:p>
          <a:p>
            <a:pPr lvl="1">
              <a:buClr>
                <a:srgbClr val="AD0101">
                  <a:lumMod val="75000"/>
                </a:srgbClr>
              </a:buClr>
              <a:buFont typeface="Wingdings" pitchFamily="2" charset="2"/>
              <a:buChar char="v"/>
            </a:pPr>
            <a:r>
              <a:rPr lang="en-US" altLang="en-US" sz="2200" dirty="0">
                <a:solidFill>
                  <a:srgbClr val="303030"/>
                </a:solidFill>
                <a:latin typeface="Calibri" panose="020F0502020204030204" pitchFamily="34" charset="0"/>
                <a:cs typeface="Calibri" panose="020F0502020204030204" pitchFamily="34" charset="0"/>
              </a:rPr>
              <a:t>annual event</a:t>
            </a:r>
          </a:p>
          <a:p>
            <a:pPr lvl="1">
              <a:buClr>
                <a:srgbClr val="AD0101">
                  <a:lumMod val="75000"/>
                </a:srgbClr>
              </a:buClr>
              <a:buFont typeface="Wingdings" pitchFamily="2" charset="2"/>
              <a:buChar char="v"/>
            </a:pPr>
            <a:r>
              <a:rPr lang="en-US" altLang="en-US" sz="2200" dirty="0">
                <a:solidFill>
                  <a:srgbClr val="303030"/>
                </a:solidFill>
                <a:latin typeface="Calibri" panose="020F0502020204030204" pitchFamily="34" charset="0"/>
                <a:cs typeface="Calibri" panose="020F0502020204030204" pitchFamily="34" charset="0"/>
              </a:rPr>
              <a:t>premier WBE exhibitor opportunity</a:t>
            </a:r>
          </a:p>
          <a:p>
            <a:pPr lvl="1">
              <a:buClr>
                <a:srgbClr val="AD0101">
                  <a:lumMod val="75000"/>
                </a:srgbClr>
              </a:buClr>
              <a:buFont typeface="Wingdings" pitchFamily="2" charset="2"/>
              <a:buChar char="v"/>
            </a:pPr>
            <a:r>
              <a:rPr lang="en-US" altLang="en-US" sz="2200" dirty="0">
                <a:solidFill>
                  <a:srgbClr val="303030"/>
                </a:solidFill>
                <a:latin typeface="Calibri" panose="020F0502020204030204" pitchFamily="34" charset="0"/>
                <a:cs typeface="Calibri" panose="020F0502020204030204" pitchFamily="34" charset="0"/>
              </a:rPr>
              <a:t>over 350 exhibitors</a:t>
            </a:r>
          </a:p>
          <a:p>
            <a:pPr lvl="1">
              <a:buClr>
                <a:srgbClr val="AD0101">
                  <a:lumMod val="75000"/>
                </a:srgbClr>
              </a:buClr>
              <a:buFont typeface="Wingdings" pitchFamily="2" charset="2"/>
              <a:buChar char="v"/>
            </a:pPr>
            <a:r>
              <a:rPr lang="en-US" altLang="en-US" sz="2200" dirty="0">
                <a:solidFill>
                  <a:srgbClr val="303030"/>
                </a:solidFill>
                <a:latin typeface="Calibri" panose="020F0502020204030204" pitchFamily="34" charset="0"/>
                <a:cs typeface="Calibri" panose="020F0502020204030204" pitchFamily="34" charset="0"/>
              </a:rPr>
              <a:t>more than 4,500 WBEs, corporate &amp; gov’t attendees</a:t>
            </a:r>
          </a:p>
          <a:p>
            <a:pPr lvl="1">
              <a:buClr>
                <a:srgbClr val="AD0101">
                  <a:lumMod val="75000"/>
                </a:srgbClr>
              </a:buClr>
              <a:buFont typeface="Wingdings" pitchFamily="2" charset="2"/>
              <a:buChar char="v"/>
            </a:pPr>
            <a:r>
              <a:rPr lang="en-US" altLang="en-US" sz="2200" dirty="0">
                <a:solidFill>
                  <a:srgbClr val="303030"/>
                </a:solidFill>
                <a:latin typeface="Calibri" panose="020F0502020204030204" pitchFamily="34" charset="0"/>
                <a:cs typeface="Calibri" panose="020F0502020204030204" pitchFamily="34" charset="0"/>
              </a:rPr>
              <a:t>national networking </a:t>
            </a:r>
          </a:p>
          <a:p>
            <a:pPr lvl="1">
              <a:buClr>
                <a:srgbClr val="AD0101">
                  <a:lumMod val="75000"/>
                </a:srgbClr>
              </a:buClr>
              <a:buFont typeface="Wingdings" pitchFamily="2" charset="2"/>
              <a:buChar char="v"/>
            </a:pPr>
            <a:r>
              <a:rPr lang="en-US" altLang="en-US" sz="2200" dirty="0">
                <a:solidFill>
                  <a:srgbClr val="303030"/>
                </a:solidFill>
                <a:latin typeface="Calibri" panose="020F0502020204030204" pitchFamily="34" charset="0"/>
                <a:cs typeface="Calibri" panose="020F0502020204030204" pitchFamily="34" charset="0"/>
              </a:rPr>
              <a:t>Occurs in June Each Year</a:t>
            </a:r>
          </a:p>
          <a:p>
            <a:endParaRPr lang="en-US" dirty="0"/>
          </a:p>
        </p:txBody>
      </p:sp>
      <p:sp>
        <p:nvSpPr>
          <p:cNvPr id="6"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Support WBENC National Engagement</a:t>
            </a:r>
          </a:p>
        </p:txBody>
      </p:sp>
      <p:sp>
        <p:nvSpPr>
          <p:cNvPr id="7" name="Content Placeholder 2"/>
          <p:cNvSpPr txBox="1">
            <a:spLocks/>
          </p:cNvSpPr>
          <p:nvPr/>
        </p:nvSpPr>
        <p:spPr>
          <a:xfrm>
            <a:off x="5867400" y="2846418"/>
            <a:ext cx="3352800" cy="2895599"/>
          </a:xfrm>
          <a:prstGeom prst="rect">
            <a:avLst/>
          </a:prstGeom>
        </p:spPr>
        <p:txBody>
          <a:bodyPr vert="horz" lIns="91440" tIns="45720" rIns="91440" bIns="45720" rtlCol="0" anchor="ctr"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a:buClr>
                <a:srgbClr val="AD0101">
                  <a:lumMod val="75000"/>
                </a:srgbClr>
              </a:buClr>
              <a:buFont typeface="Wingdings" pitchFamily="2" charset="2"/>
              <a:buChar char="Ø"/>
            </a:pPr>
            <a:endParaRPr lang="en-US" altLang="en-US" sz="2400" b="1" dirty="0">
              <a:solidFill>
                <a:srgbClr val="303030"/>
              </a:solidFill>
              <a:latin typeface="Tahoma" pitchFamily="34" charset="0"/>
              <a:cs typeface="Tahoma" pitchFamily="34" charset="0"/>
            </a:endParaRPr>
          </a:p>
          <a:p>
            <a:pPr>
              <a:buClr>
                <a:srgbClr val="AD0101">
                  <a:lumMod val="75000"/>
                </a:srgbClr>
              </a:buClr>
              <a:buFont typeface="Wingdings" pitchFamily="2" charset="2"/>
              <a:buChar char="Ø"/>
            </a:pPr>
            <a:r>
              <a:rPr lang="en-US" altLang="en-US" sz="2200" b="1" dirty="0">
                <a:solidFill>
                  <a:srgbClr val="303030"/>
                </a:solidFill>
                <a:latin typeface="Calibri" panose="020F0502020204030204" pitchFamily="34" charset="0"/>
                <a:cs typeface="Calibri" panose="020F0502020204030204" pitchFamily="34" charset="0"/>
              </a:rPr>
              <a:t>Summit &amp; Salute</a:t>
            </a:r>
          </a:p>
          <a:p>
            <a:pPr lvl="1">
              <a:buClr>
                <a:srgbClr val="AD0101">
                  <a:lumMod val="75000"/>
                </a:srgbClr>
              </a:buClr>
              <a:buFont typeface="Wingdings" pitchFamily="2" charset="2"/>
              <a:buChar char="v"/>
            </a:pPr>
            <a:r>
              <a:rPr lang="en-US" altLang="en-US" sz="1900" dirty="0">
                <a:solidFill>
                  <a:srgbClr val="303030"/>
                </a:solidFill>
                <a:latin typeface="Calibri" panose="020F0502020204030204" pitchFamily="34" charset="0"/>
                <a:cs typeface="Calibri" panose="020F0502020204030204" pitchFamily="34" charset="0"/>
              </a:rPr>
              <a:t>annual event</a:t>
            </a:r>
          </a:p>
          <a:p>
            <a:pPr lvl="1">
              <a:buClr>
                <a:srgbClr val="AD0101">
                  <a:lumMod val="75000"/>
                </a:srgbClr>
              </a:buClr>
              <a:buFont typeface="Wingdings" pitchFamily="2" charset="2"/>
              <a:buChar char="v"/>
            </a:pPr>
            <a:r>
              <a:rPr lang="en-US" altLang="en-US" sz="1900" dirty="0">
                <a:solidFill>
                  <a:srgbClr val="303030"/>
                </a:solidFill>
                <a:latin typeface="Calibri" panose="020F0502020204030204" pitchFamily="34" charset="0"/>
                <a:cs typeface="Calibri" panose="020F0502020204030204" pitchFamily="34" charset="0"/>
              </a:rPr>
              <a:t>over 1,600 attendees</a:t>
            </a:r>
          </a:p>
          <a:p>
            <a:pPr lvl="1">
              <a:buClr>
                <a:srgbClr val="AD0101">
                  <a:lumMod val="75000"/>
                </a:srgbClr>
              </a:buClr>
              <a:buFont typeface="Wingdings" pitchFamily="2" charset="2"/>
              <a:buChar char="v"/>
            </a:pPr>
            <a:r>
              <a:rPr lang="en-US" altLang="en-US" sz="1900" dirty="0">
                <a:solidFill>
                  <a:srgbClr val="303030"/>
                </a:solidFill>
                <a:latin typeface="Calibri" panose="020F0502020204030204" pitchFamily="34" charset="0"/>
                <a:cs typeface="Calibri" panose="020F0502020204030204" pitchFamily="34" charset="0"/>
              </a:rPr>
              <a:t>national networking</a:t>
            </a:r>
          </a:p>
          <a:p>
            <a:pPr lvl="1">
              <a:buClr>
                <a:srgbClr val="AD0101">
                  <a:lumMod val="75000"/>
                </a:srgbClr>
              </a:buClr>
              <a:buFont typeface="Wingdings" pitchFamily="2" charset="2"/>
              <a:buChar char="v"/>
            </a:pPr>
            <a:r>
              <a:rPr lang="en-US" altLang="en-US" sz="1900" dirty="0">
                <a:solidFill>
                  <a:srgbClr val="303030"/>
                </a:solidFill>
                <a:latin typeface="Calibri" panose="020F0502020204030204" pitchFamily="34" charset="0"/>
                <a:cs typeface="Calibri" panose="020F0502020204030204" pitchFamily="34" charset="0"/>
              </a:rPr>
              <a:t>honors WBENC Stars</a:t>
            </a:r>
          </a:p>
          <a:p>
            <a:pPr lvl="1">
              <a:buClr>
                <a:srgbClr val="AD0101">
                  <a:lumMod val="75000"/>
                </a:srgbClr>
              </a:buClr>
              <a:buFont typeface="Wingdings" pitchFamily="2" charset="2"/>
              <a:buChar char="v"/>
            </a:pPr>
            <a:r>
              <a:rPr lang="en-US" altLang="en-US" sz="1900" dirty="0">
                <a:solidFill>
                  <a:srgbClr val="303030"/>
                </a:solidFill>
                <a:latin typeface="Calibri" panose="020F0502020204030204" pitchFamily="34" charset="0"/>
                <a:cs typeface="Calibri" panose="020F0502020204030204" pitchFamily="34" charset="0"/>
              </a:rPr>
              <a:t>recognizes top corps</a:t>
            </a:r>
          </a:p>
          <a:p>
            <a:pPr lvl="1">
              <a:buClr>
                <a:srgbClr val="AD0101">
                  <a:lumMod val="75000"/>
                </a:srgbClr>
              </a:buClr>
              <a:buFont typeface="Wingdings" pitchFamily="2" charset="2"/>
              <a:buChar char="v"/>
            </a:pPr>
            <a:r>
              <a:rPr lang="en-US" altLang="en-US" sz="1900" dirty="0">
                <a:solidFill>
                  <a:srgbClr val="303030"/>
                </a:solidFill>
                <a:latin typeface="Calibri" panose="020F0502020204030204" pitchFamily="34" charset="0"/>
                <a:cs typeface="Calibri" panose="020F0502020204030204" pitchFamily="34" charset="0"/>
              </a:rPr>
              <a:t>Occurs in March Each Year</a:t>
            </a:r>
            <a:endParaRPr lang="en-US" sz="1900" dirty="0">
              <a:solidFill>
                <a:srgbClr val="303030"/>
              </a:solidFill>
              <a:latin typeface="Calibri" panose="020F0502020204030204" pitchFamily="34" charset="0"/>
              <a:cs typeface="Calibri" panose="020F0502020204030204" pitchFamily="34" charset="0"/>
            </a:endParaRPr>
          </a:p>
        </p:txBody>
      </p:sp>
      <p:pic>
        <p:nvPicPr>
          <p:cNvPr id="2050" name="Picture 2" descr="https://static1.squarespace.com/static/5c08269c36099b6ea0bd445c/t/5d5c6ebfbcc9e80001e37619/1566338751646/WBENC-2020-NCBF-Ecosyste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54561"/>
            <a:ext cx="3018416" cy="20804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wbenc summit and salute 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447" y="3500245"/>
            <a:ext cx="2685873" cy="201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98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anose="020B0502020202020204" pitchFamily="34" charset="0"/>
              </a:rPr>
              <a:t> Topics</a:t>
            </a:r>
          </a:p>
        </p:txBody>
      </p:sp>
      <p:sp>
        <p:nvSpPr>
          <p:cNvPr id="3" name="Content Placeholder 2"/>
          <p:cNvSpPr>
            <a:spLocks noGrp="1"/>
          </p:cNvSpPr>
          <p:nvPr>
            <p:ph sz="half" idx="1"/>
          </p:nvPr>
        </p:nvSpPr>
        <p:spPr>
          <a:xfrm>
            <a:off x="2362200" y="838200"/>
            <a:ext cx="3657600" cy="3767328"/>
          </a:xfrm>
        </p:spPr>
        <p:txBody>
          <a:bodyPr/>
          <a:lstStyle/>
          <a:p>
            <a:pPr marL="0" indent="0" algn="ctr">
              <a:buNone/>
            </a:pPr>
            <a:r>
              <a:rPr lang="en-US" sz="2000" b="1" dirty="0">
                <a:latin typeface="Calibri" panose="020F0502020204030204" pitchFamily="34" charset="0"/>
                <a:ea typeface="Tahoma" panose="020B0604030504040204" pitchFamily="34" charset="0"/>
                <a:cs typeface="Calibri" panose="020F0502020204030204" pitchFamily="34" charset="0"/>
              </a:rPr>
              <a:t>Foundational Knowledge</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Organizational Background</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The Value Proposition</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Supplier Diversity Advantages</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Role of SD Professionals</a:t>
            </a:r>
          </a:p>
          <a:p>
            <a:endParaRPr lang="en-US" dirty="0"/>
          </a:p>
        </p:txBody>
      </p:sp>
      <p:sp>
        <p:nvSpPr>
          <p:cNvPr id="4" name="Content Placeholder 3"/>
          <p:cNvSpPr>
            <a:spLocks noGrp="1"/>
          </p:cNvSpPr>
          <p:nvPr>
            <p:ph sz="half" idx="2"/>
          </p:nvPr>
        </p:nvSpPr>
        <p:spPr>
          <a:xfrm>
            <a:off x="5943600" y="838200"/>
            <a:ext cx="4038600" cy="3767328"/>
          </a:xfrm>
        </p:spPr>
        <p:txBody>
          <a:bodyPr/>
          <a:lstStyle/>
          <a:p>
            <a:pPr marL="0" indent="0" algn="ctr">
              <a:buNone/>
            </a:pPr>
            <a:r>
              <a:rPr lang="en-US" sz="2000" b="1" dirty="0">
                <a:latin typeface="Calibri" panose="020F0502020204030204" pitchFamily="34" charset="0"/>
                <a:ea typeface="Tahoma" panose="020B0604030504040204" pitchFamily="34" charset="0"/>
                <a:cs typeface="Calibri" panose="020F0502020204030204" pitchFamily="34" charset="0"/>
              </a:rPr>
              <a:t>Maximizing Your Certification</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Benefits of Certification</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Incorporate Seal in Brand</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Prospecting in WBENC Community</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Participate in Your RPO</a:t>
            </a:r>
          </a:p>
          <a:p>
            <a:pPr lvl="1">
              <a:buFont typeface="Wingdings" panose="05000000000000000000" pitchFamily="2" charset="2"/>
              <a:buChar char="§"/>
            </a:pPr>
            <a:r>
              <a:rPr lang="en-US" sz="1800" dirty="0">
                <a:latin typeface="Calibri" panose="020F0502020204030204" pitchFamily="34" charset="0"/>
                <a:ea typeface="Tahoma" panose="020B0604030504040204" pitchFamily="34" charset="0"/>
                <a:cs typeface="Calibri" panose="020F0502020204030204" pitchFamily="34" charset="0"/>
              </a:rPr>
              <a:t>Engaging in WBENC National</a:t>
            </a:r>
          </a:p>
          <a:p>
            <a:pPr lvl="1">
              <a:buFont typeface="Wingdings" panose="05000000000000000000" pitchFamily="2" charset="2"/>
              <a:buChar char="§"/>
            </a:pPr>
            <a:endParaRPr lang="en-US" sz="1800" dirty="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689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09800" y="1219200"/>
            <a:ext cx="4038600" cy="3810000"/>
          </a:xfrm>
        </p:spPr>
        <p:txBody>
          <a:bodyPr/>
          <a:lstStyle/>
          <a:p>
            <a:pPr>
              <a:buClr>
                <a:schemeClr val="accent1">
                  <a:lumMod val="75000"/>
                </a:schemeClr>
              </a:buClr>
              <a:buFont typeface="Wingdings" pitchFamily="2" charset="2"/>
              <a:buChar char="Ø"/>
            </a:pPr>
            <a:r>
              <a:rPr lang="en-US" altLang="en-US" sz="2000" b="1" dirty="0">
                <a:latin typeface="Calibri" panose="020F0502020204030204" pitchFamily="34" charset="0"/>
                <a:cs typeface="Calibri" panose="020F0502020204030204" pitchFamily="34" charset="0"/>
              </a:rPr>
              <a:t>WBENC Forum</a:t>
            </a:r>
            <a:r>
              <a:rPr lang="en-US" altLang="en-US" sz="2000" dirty="0">
                <a:latin typeface="Calibri" panose="020F0502020204030204" pitchFamily="34" charset="0"/>
                <a:cs typeface="Calibri" panose="020F0502020204030204" pitchFamily="34" charset="0"/>
              </a:rPr>
              <a:t> – </a:t>
            </a:r>
            <a:r>
              <a:rPr lang="en-US" altLang="en-US" sz="2000" b="1" dirty="0">
                <a:latin typeface="Calibri" panose="020F0502020204030204" pitchFamily="34" charset="0"/>
                <a:cs typeface="Calibri" panose="020F0502020204030204" pitchFamily="34" charset="0"/>
              </a:rPr>
              <a:t>Expand Your Network!</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Forum open to all certified WBEs</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Forum leadership opportunities/appointments</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WBE to WBE Connections</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Learning Opportunities</a:t>
            </a:r>
          </a:p>
          <a:p>
            <a:pPr lvl="1">
              <a:buClr>
                <a:schemeClr val="accent1">
                  <a:lumMod val="75000"/>
                </a:schemeClr>
              </a:buClr>
              <a:buFont typeface="Wingdings" pitchFamily="2" charset="2"/>
              <a:buChar char="v"/>
            </a:pPr>
            <a:r>
              <a:rPr lang="en-US" altLang="en-US" sz="1800" dirty="0">
                <a:latin typeface="Calibri" panose="020F0502020204030204" pitchFamily="34" charset="0"/>
                <a:cs typeface="Calibri" panose="020F0502020204030204" pitchFamily="34" charset="0"/>
              </a:rPr>
              <a:t>Collaboration &amp; Partnering</a:t>
            </a:r>
          </a:p>
          <a:p>
            <a:pPr lvl="1">
              <a:buClr>
                <a:schemeClr val="accent1">
                  <a:lumMod val="75000"/>
                </a:schemeClr>
              </a:buClr>
              <a:buFont typeface="Wingdings" pitchFamily="2" charset="2"/>
              <a:buChar char="v"/>
            </a:pPr>
            <a:endParaRPr lang="en-US" altLang="en-US" sz="1800" dirty="0">
              <a:latin typeface="Calibri" panose="020F0502020204030204" pitchFamily="34" charset="0"/>
              <a:cs typeface="Calibri" panose="020F0502020204030204" pitchFamily="34" charset="0"/>
            </a:endParaRP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0301" y="1371600"/>
            <a:ext cx="3753841" cy="2502561"/>
          </a:xfrm>
        </p:spPr>
      </p:pic>
      <p:sp>
        <p:nvSpPr>
          <p:cNvPr id="6" name="Title 1"/>
          <p:cNvSpPr txBox="1">
            <a:spLocks/>
          </p:cNvSpPr>
          <p:nvPr/>
        </p:nvSpPr>
        <p:spPr>
          <a:xfrm>
            <a:off x="2400300" y="5322332"/>
            <a:ext cx="7620000" cy="794103"/>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prstClr val="black">
                    <a:lumMod val="85000"/>
                    <a:lumOff val="15000"/>
                  </a:prstClr>
                </a:solidFill>
                <a:latin typeface="Century Gothic" panose="020B0502020202020204" pitchFamily="34" charset="0"/>
              </a:rPr>
              <a:t>WBENC National Engagement</a:t>
            </a:r>
          </a:p>
        </p:txBody>
      </p:sp>
    </p:spTree>
    <p:extLst>
      <p:ext uri="{BB962C8B-B14F-4D97-AF65-F5344CB8AC3E}">
        <p14:creationId xmlns:p14="http://schemas.microsoft.com/office/powerpoint/2010/main" val="63043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a:spLocks noGrp="1"/>
          </p:cNvSpPr>
          <p:nvPr>
            <p:ph type="title"/>
          </p:nvPr>
        </p:nvSpPr>
        <p:spPr>
          <a:xfrm>
            <a:off x="2373086" y="4016602"/>
            <a:ext cx="7315200" cy="1143000"/>
          </a:xfrm>
        </p:spPr>
        <p:txBody>
          <a:bodyPr/>
          <a:lstStyle/>
          <a:p>
            <a:pPr algn="ctr"/>
            <a:r>
              <a:rPr lang="en-US" altLang="en-US" sz="2400" b="1" dirty="0">
                <a:latin typeface="Century Gothic" panose="020B0502020202020204" pitchFamily="34" charset="0"/>
                <a:cs typeface="Tahoma" pitchFamily="34" charset="0"/>
              </a:rPr>
              <a:t>Thank you for your time &amp; participation!</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57600" y="1605095"/>
            <a:ext cx="4953000" cy="1755563"/>
          </a:xfrm>
          <a:prstGeom prst="rect">
            <a:avLst/>
          </a:prstGeom>
          <a:noFill/>
          <a:effectLst>
            <a:glow rad="127000">
              <a:schemeClr val="tx1">
                <a:lumMod val="50000"/>
                <a:lumOff val="50000"/>
              </a:schemeClr>
            </a:glow>
          </a:effectLst>
        </p:spPr>
      </p:pic>
    </p:spTree>
    <p:extLst>
      <p:ext uri="{BB962C8B-B14F-4D97-AF65-F5344CB8AC3E}">
        <p14:creationId xmlns:p14="http://schemas.microsoft.com/office/powerpoint/2010/main" val="313940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p:cNvSpPr txBox="1">
            <a:spLocks noChangeArrowheads="1"/>
          </p:cNvSpPr>
          <p:nvPr/>
        </p:nvSpPr>
        <p:spPr bwMode="auto">
          <a:xfrm>
            <a:off x="3759940" y="2644313"/>
            <a:ext cx="71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endParaRPr lang="en-US" altLang="en-US" sz="1800">
              <a:solidFill>
                <a:prstClr val="black"/>
              </a:solidFill>
            </a:endParaRPr>
          </a:p>
        </p:txBody>
      </p:sp>
      <p:sp>
        <p:nvSpPr>
          <p:cNvPr id="10" name="AutoShape 2"/>
          <p:cNvSpPr>
            <a:spLocks noChangeArrowheads="1"/>
          </p:cNvSpPr>
          <p:nvPr/>
        </p:nvSpPr>
        <p:spPr bwMode="auto">
          <a:xfrm>
            <a:off x="2388340" y="1143000"/>
            <a:ext cx="2362200" cy="1447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solidFill>
              <a:schemeClr val="tx1"/>
            </a:solidFill>
            <a:miter lim="800000"/>
            <a:headEnd/>
            <a:tailEnd/>
          </a:ln>
        </p:spPr>
        <p:txBody>
          <a:bodyPr wrap="none" anchor="ctr"/>
          <a:lstStyle/>
          <a:p>
            <a:r>
              <a:rPr lang="en-US" altLang="en-US" b="1" dirty="0">
                <a:solidFill>
                  <a:prstClr val="white"/>
                </a:solidFill>
                <a:ea typeface="MS PGothic" pitchFamily="34" charset="-128"/>
                <a:cs typeface="Geneva" charset="0"/>
              </a:rPr>
              <a:t>Section 1:</a:t>
            </a:r>
            <a:endParaRPr lang="en-US" altLang="en-US" b="1" dirty="0">
              <a:solidFill>
                <a:srgbClr val="007B83"/>
              </a:solidFill>
              <a:ea typeface="MS PGothic" pitchFamily="34" charset="-128"/>
              <a:cs typeface="Geneva" charset="0"/>
            </a:endParaRPr>
          </a:p>
        </p:txBody>
      </p:sp>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54666" y="3014201"/>
            <a:ext cx="3843931" cy="2565824"/>
          </a:xfrm>
          <a:prstGeom prst="rect">
            <a:avLst/>
          </a:prstGeom>
          <a:noFill/>
          <a:effectLst>
            <a:glow rad="127000">
              <a:schemeClr val="tx1">
                <a:lumMod val="50000"/>
                <a:lumOff val="50000"/>
              </a:schemeClr>
            </a:glow>
          </a:effectLst>
        </p:spPr>
      </p:pic>
      <p:sp>
        <p:nvSpPr>
          <p:cNvPr id="2" name="Rectangle 1"/>
          <p:cNvSpPr/>
          <p:nvPr/>
        </p:nvSpPr>
        <p:spPr>
          <a:xfrm>
            <a:off x="4998721" y="1524001"/>
            <a:ext cx="4417363" cy="584775"/>
          </a:xfrm>
          <a:prstGeom prst="rect">
            <a:avLst/>
          </a:prstGeom>
        </p:spPr>
        <p:txBody>
          <a:bodyPr wrap="none">
            <a:spAutoFit/>
          </a:bodyPr>
          <a:lstStyle/>
          <a:p>
            <a:pPr algn="ctr">
              <a:spcBef>
                <a:spcPct val="50000"/>
              </a:spcBef>
            </a:pPr>
            <a:r>
              <a:rPr lang="en-US" altLang="en-US" sz="3200" b="1" dirty="0">
                <a:solidFill>
                  <a:srgbClr val="AD0101">
                    <a:lumMod val="75000"/>
                  </a:srgbClr>
                </a:solidFill>
                <a:latin typeface="Calibri" panose="020F0502020204030204" pitchFamily="34" charset="0"/>
                <a:cs typeface="Calibri" panose="020F0502020204030204" pitchFamily="34" charset="0"/>
              </a:rPr>
              <a:t>Foundational Knowledge</a:t>
            </a:r>
          </a:p>
        </p:txBody>
      </p:sp>
    </p:spTree>
    <p:extLst>
      <p:ext uri="{BB962C8B-B14F-4D97-AF65-F5344CB8AC3E}">
        <p14:creationId xmlns:p14="http://schemas.microsoft.com/office/powerpoint/2010/main" val="414063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419600" y="1219201"/>
            <a:ext cx="3076944" cy="15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04720" y="3286036"/>
            <a:ext cx="7696200" cy="1384995"/>
          </a:xfrm>
          <a:prstGeom prst="rect">
            <a:avLst/>
          </a:prstGeom>
        </p:spPr>
        <p:txBody>
          <a:bodyPr wrap="square">
            <a:spAutoFit/>
          </a:bodyPr>
          <a:lstStyle/>
          <a:p>
            <a:pPr marL="342900" indent="-342900" algn="just">
              <a:spcBef>
                <a:spcPct val="0"/>
              </a:spcBef>
              <a:buFont typeface="Wingdings" panose="05000000000000000000" pitchFamily="2" charset="2"/>
              <a:buChar char="Ø"/>
              <a:defRPr/>
            </a:pPr>
            <a:r>
              <a:rPr lang="en-US" altLang="en-US" sz="2800" b="1" dirty="0">
                <a:solidFill>
                  <a:srgbClr val="AD0101">
                    <a:lumMod val="75000"/>
                  </a:srgbClr>
                </a:solidFill>
                <a:latin typeface="Calibri" panose="020F0502020204030204" pitchFamily="34" charset="0"/>
                <a:ea typeface="Tahoma" panose="020B0604030504040204" pitchFamily="34" charset="0"/>
                <a:cs typeface="Calibri" panose="020F0502020204030204" pitchFamily="34" charset="0"/>
              </a:rPr>
              <a:t>WBENC </a:t>
            </a:r>
            <a:r>
              <a:rPr lang="en-US" altLang="en-US" sz="2800" dirty="0">
                <a:solidFill>
                  <a:prstClr val="black"/>
                </a:solidFill>
                <a:latin typeface="Calibri" panose="020F0502020204030204" pitchFamily="34" charset="0"/>
                <a:ea typeface="Tahoma" panose="020B0604030504040204" pitchFamily="34" charset="0"/>
                <a:cs typeface="Calibri" panose="020F0502020204030204" pitchFamily="34" charset="0"/>
              </a:rPr>
              <a:t>was created in 1997 to serve as the leading national third-party certifier for women business enterprises.</a:t>
            </a:r>
          </a:p>
        </p:txBody>
      </p:sp>
      <p:sp>
        <p:nvSpPr>
          <p:cNvPr id="4" name="Title 1"/>
          <p:cNvSpPr>
            <a:spLocks noGrp="1"/>
          </p:cNvSpPr>
          <p:nvPr>
            <p:ph type="title"/>
          </p:nvPr>
        </p:nvSpPr>
        <p:spPr>
          <a:xfrm>
            <a:off x="2286000" y="4572000"/>
            <a:ext cx="6781800" cy="1600200"/>
          </a:xfrm>
        </p:spPr>
        <p:txBody>
          <a:bodyPr>
            <a:normAutofit/>
          </a:bodyPr>
          <a:lstStyle/>
          <a:p>
            <a:r>
              <a:rPr lang="en-US" sz="3200" b="1" dirty="0">
                <a:latin typeface="Century Gothic" panose="020B0502020202020204" pitchFamily="34" charset="0"/>
              </a:rPr>
              <a:t>Organizational Background</a:t>
            </a:r>
          </a:p>
        </p:txBody>
      </p:sp>
    </p:spTree>
    <p:extLst>
      <p:ext uri="{BB962C8B-B14F-4D97-AF65-F5344CB8AC3E}">
        <p14:creationId xmlns:p14="http://schemas.microsoft.com/office/powerpoint/2010/main" val="174015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2149" y="629642"/>
            <a:ext cx="4817729" cy="400110"/>
          </a:xfrm>
          <a:prstGeom prst="rect">
            <a:avLst/>
          </a:prstGeom>
        </p:spPr>
        <p:txBody>
          <a:bodyPr wrap="none">
            <a:spAutoFit/>
          </a:bodyPr>
          <a:lstStyle/>
          <a:p>
            <a:r>
              <a:rPr lang="en-US" altLang="en-US" sz="2000" b="1" dirty="0">
                <a:solidFill>
                  <a:srgbClr val="AD0101">
                    <a:lumMod val="75000"/>
                  </a:srgbClr>
                </a:solidFill>
                <a:latin typeface="Calibri" panose="020F0502020204030204" pitchFamily="34" charset="0"/>
                <a:cs typeface="Calibri" panose="020F0502020204030204" pitchFamily="34" charset="0"/>
              </a:rPr>
              <a:t>WBENC’s 14 Regional Partner Organizations</a:t>
            </a:r>
          </a:p>
        </p:txBody>
      </p:sp>
      <p:sp>
        <p:nvSpPr>
          <p:cNvPr id="5" name="Title 1"/>
          <p:cNvSpPr>
            <a:spLocks noGrp="1"/>
          </p:cNvSpPr>
          <p:nvPr>
            <p:ph type="title"/>
          </p:nvPr>
        </p:nvSpPr>
        <p:spPr>
          <a:xfrm>
            <a:off x="2286000" y="4572000"/>
            <a:ext cx="6781800" cy="1600200"/>
          </a:xfrm>
        </p:spPr>
        <p:txBody>
          <a:bodyPr>
            <a:normAutofit/>
          </a:bodyPr>
          <a:lstStyle/>
          <a:p>
            <a:r>
              <a:rPr lang="en-US" sz="3200" b="1" dirty="0">
                <a:latin typeface="Century Gothic" panose="020B0502020202020204" pitchFamily="34" charset="0"/>
              </a:rPr>
              <a:t>Organizational Background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045132"/>
            <a:ext cx="6858000" cy="4548784"/>
          </a:xfrm>
          <a:prstGeom prst="rect">
            <a:avLst/>
          </a:prstGeom>
        </p:spPr>
      </p:pic>
    </p:spTree>
    <p:extLst>
      <p:ext uri="{BB962C8B-B14F-4D97-AF65-F5344CB8AC3E}">
        <p14:creationId xmlns:p14="http://schemas.microsoft.com/office/powerpoint/2010/main" val="74918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16924" y="813329"/>
            <a:ext cx="2850676" cy="10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86000" y="2133600"/>
            <a:ext cx="7620000" cy="3416320"/>
          </a:xfrm>
          <a:prstGeom prst="rect">
            <a:avLst/>
          </a:prstGeom>
        </p:spPr>
        <p:txBody>
          <a:bodyPr wrap="square">
            <a:spAutoFit/>
          </a:bodyPr>
          <a:lstStyle/>
          <a:p>
            <a:pPr marL="342900" indent="-342900" algn="just">
              <a:spcBef>
                <a:spcPct val="0"/>
              </a:spcBef>
              <a:buClr>
                <a:srgbClr val="AD0101">
                  <a:lumMod val="75000"/>
                </a:srgbClr>
              </a:buClr>
              <a:buFont typeface="Wingdings" panose="05000000000000000000" pitchFamily="2" charset="2"/>
              <a:buChar char="Ø"/>
              <a:defRPr/>
            </a:pPr>
            <a:r>
              <a:rPr lang="en-US" altLang="en-US" dirty="0">
                <a:solidFill>
                  <a:prstClr val="black"/>
                </a:solidFill>
                <a:latin typeface="Calibri" panose="020F0502020204030204" pitchFamily="34" charset="0"/>
                <a:ea typeface="Tahoma" panose="020B0604030504040204" pitchFamily="34" charset="0"/>
                <a:cs typeface="Calibri" panose="020F0502020204030204" pitchFamily="34" charset="0"/>
              </a:rPr>
              <a:t>Services for Ohio, Kentucky, &amp; West Virginia are provided through </a:t>
            </a:r>
            <a:r>
              <a:rPr lang="en-US" altLang="en-US" b="1" dirty="0">
                <a:solidFill>
                  <a:srgbClr val="AD0101">
                    <a:lumMod val="75000"/>
                  </a:srgbClr>
                </a:solidFill>
                <a:latin typeface="Calibri" panose="020F0502020204030204" pitchFamily="34" charset="0"/>
                <a:ea typeface="Tahoma" panose="020B0604030504040204" pitchFamily="34" charset="0"/>
                <a:cs typeface="Calibri" panose="020F0502020204030204" pitchFamily="34" charset="0"/>
              </a:rPr>
              <a:t>Women’s Business Enterprise Council Ohio River Valley </a:t>
            </a:r>
            <a:r>
              <a:rPr lang="en-US" altLang="en-US" dirty="0">
                <a:solidFill>
                  <a:prstClr val="black"/>
                </a:solidFill>
                <a:latin typeface="Calibri" panose="020F0502020204030204" pitchFamily="34" charset="0"/>
                <a:ea typeface="Tahoma" panose="020B0604030504040204" pitchFamily="34" charset="0"/>
                <a:cs typeface="Calibri" panose="020F0502020204030204" pitchFamily="34" charset="0"/>
              </a:rPr>
              <a:t>(one of 14 RPOs). WBEC ORV operates under the Urban League of Greater Cincinnati’s Business Development &amp; Entrepreneurship Department.</a:t>
            </a:r>
          </a:p>
          <a:p>
            <a:pPr marL="342900" indent="-342900" algn="just">
              <a:spcBef>
                <a:spcPct val="0"/>
              </a:spcBef>
              <a:buClr>
                <a:srgbClr val="AD0101">
                  <a:lumMod val="75000"/>
                </a:srgbClr>
              </a:buClr>
              <a:buFont typeface="Wingdings" panose="05000000000000000000" pitchFamily="2" charset="2"/>
              <a:buChar char="Ø"/>
              <a:defRPr/>
            </a:pPr>
            <a:endParaRPr lang="en-US" altLang="en-US" dirty="0">
              <a:solidFill>
                <a:prstClr val="black"/>
              </a:solidFill>
              <a:latin typeface="Calibri" panose="020F0502020204030204" pitchFamily="34" charset="0"/>
              <a:ea typeface="Tahoma" panose="020B0604030504040204" pitchFamily="34" charset="0"/>
              <a:cs typeface="Calibri" panose="020F0502020204030204" pitchFamily="34" charset="0"/>
            </a:endParaRPr>
          </a:p>
          <a:p>
            <a:pPr marL="1085850" lvl="1" indent="-342900" algn="just">
              <a:spcBef>
                <a:spcPct val="0"/>
              </a:spcBef>
              <a:buClr>
                <a:srgbClr val="AD0101">
                  <a:lumMod val="75000"/>
                </a:srgbClr>
              </a:buClr>
              <a:buFont typeface="Wingdings" panose="05000000000000000000" pitchFamily="2" charset="2"/>
              <a:buChar char="v"/>
              <a:defRPr/>
            </a:pPr>
            <a:r>
              <a:rPr lang="en-US" altLang="en-US" dirty="0">
                <a:solidFill>
                  <a:prstClr val="black"/>
                </a:solidFill>
                <a:latin typeface="Calibri" panose="020F0502020204030204" pitchFamily="34" charset="0"/>
                <a:ea typeface="Tahoma" panose="020B0604030504040204" pitchFamily="34" charset="0"/>
                <a:cs typeface="Calibri" panose="020F0502020204030204" pitchFamily="34" charset="0"/>
              </a:rPr>
              <a:t>Certification</a:t>
            </a:r>
          </a:p>
          <a:p>
            <a:pPr marL="1085850" lvl="1" indent="-342900" algn="just">
              <a:spcBef>
                <a:spcPct val="0"/>
              </a:spcBef>
              <a:buClr>
                <a:srgbClr val="AD0101">
                  <a:lumMod val="75000"/>
                </a:srgbClr>
              </a:buClr>
              <a:buFont typeface="Wingdings" panose="05000000000000000000" pitchFamily="2" charset="2"/>
              <a:buChar char="v"/>
              <a:defRPr/>
            </a:pPr>
            <a:r>
              <a:rPr lang="en-US" altLang="en-US" dirty="0">
                <a:solidFill>
                  <a:prstClr val="black"/>
                </a:solidFill>
                <a:latin typeface="Calibri" panose="020F0502020204030204" pitchFamily="34" charset="0"/>
                <a:ea typeface="Tahoma" panose="020B0604030504040204" pitchFamily="34" charset="0"/>
                <a:cs typeface="Calibri" panose="020F0502020204030204" pitchFamily="34" charset="0"/>
              </a:rPr>
              <a:t>Business training &amp; development</a:t>
            </a:r>
          </a:p>
          <a:p>
            <a:pPr marL="1085850" lvl="1" indent="-342900" algn="just">
              <a:spcBef>
                <a:spcPct val="0"/>
              </a:spcBef>
              <a:buClr>
                <a:srgbClr val="AD0101">
                  <a:lumMod val="75000"/>
                </a:srgbClr>
              </a:buClr>
              <a:buFont typeface="Wingdings" panose="05000000000000000000" pitchFamily="2" charset="2"/>
              <a:buChar char="v"/>
              <a:defRPr/>
            </a:pPr>
            <a:r>
              <a:rPr lang="en-US" altLang="en-US" dirty="0">
                <a:solidFill>
                  <a:prstClr val="black"/>
                </a:solidFill>
                <a:latin typeface="Calibri" panose="020F0502020204030204" pitchFamily="34" charset="0"/>
                <a:ea typeface="Tahoma" panose="020B0604030504040204" pitchFamily="34" charset="0"/>
                <a:cs typeface="Calibri" panose="020F0502020204030204" pitchFamily="34" charset="0"/>
              </a:rPr>
              <a:t>Networking</a:t>
            </a:r>
          </a:p>
          <a:p>
            <a:pPr marL="1085850" lvl="1" indent="-342900" algn="just">
              <a:spcBef>
                <a:spcPct val="0"/>
              </a:spcBef>
              <a:buClr>
                <a:srgbClr val="AD0101">
                  <a:lumMod val="75000"/>
                </a:srgbClr>
              </a:buClr>
              <a:buFont typeface="Wingdings" panose="05000000000000000000" pitchFamily="2" charset="2"/>
              <a:buChar char="v"/>
              <a:defRPr/>
            </a:pPr>
            <a:r>
              <a:rPr lang="en-US" altLang="en-US" dirty="0">
                <a:solidFill>
                  <a:prstClr val="black"/>
                </a:solidFill>
                <a:latin typeface="Calibri" panose="020F0502020204030204" pitchFamily="34" charset="0"/>
                <a:ea typeface="Tahoma" panose="020B0604030504040204" pitchFamily="34" charset="0"/>
                <a:cs typeface="Calibri" panose="020F0502020204030204" pitchFamily="34" charset="0"/>
              </a:rPr>
              <a:t>Matchmaking</a:t>
            </a:r>
          </a:p>
          <a:p>
            <a:pPr marL="742950" lvl="1" algn="just">
              <a:spcBef>
                <a:spcPct val="0"/>
              </a:spcBef>
              <a:buClr>
                <a:srgbClr val="AD0101">
                  <a:lumMod val="75000"/>
                </a:srgbClr>
              </a:buClr>
              <a:defRPr/>
            </a:pPr>
            <a:endParaRPr lang="en-US" altLang="en-US" dirty="0">
              <a:solidFill>
                <a:prstClr val="black"/>
              </a:solidFill>
              <a:latin typeface="Calibri" panose="020F0502020204030204" pitchFamily="34" charset="0"/>
              <a:ea typeface="Tahoma" panose="020B0604030504040204" pitchFamily="34" charset="0"/>
              <a:cs typeface="Calibri" panose="020F0502020204030204" pitchFamily="34" charset="0"/>
            </a:endParaRPr>
          </a:p>
          <a:p>
            <a:pPr marL="285750" algn="ctr">
              <a:spcBef>
                <a:spcPct val="0"/>
              </a:spcBef>
              <a:buClr>
                <a:srgbClr val="AD0101">
                  <a:lumMod val="75000"/>
                </a:srgbClr>
              </a:buClr>
              <a:defRPr/>
            </a:pPr>
            <a:r>
              <a:rPr lang="en-US" altLang="en-US" b="1" dirty="0">
                <a:solidFill>
                  <a:srgbClr val="AD0101">
                    <a:lumMod val="75000"/>
                  </a:srgbClr>
                </a:solidFill>
                <a:latin typeface="Calibri" panose="020F0502020204030204" pitchFamily="34" charset="0"/>
                <a:ea typeface="Tahoma" panose="020B0604030504040204" pitchFamily="34" charset="0"/>
                <a:cs typeface="Calibri" panose="020F0502020204030204" pitchFamily="34" charset="0"/>
              </a:rPr>
              <a:t>WBEC ORV has over </a:t>
            </a:r>
            <a:r>
              <a:rPr lang="en-US" altLang="en-US" b="1" dirty="0" smtClean="0">
                <a:solidFill>
                  <a:srgbClr val="AD0101">
                    <a:lumMod val="75000"/>
                  </a:srgbClr>
                </a:solidFill>
                <a:latin typeface="Calibri" panose="020F0502020204030204" pitchFamily="34" charset="0"/>
                <a:ea typeface="Tahoma" panose="020B0604030504040204" pitchFamily="34" charset="0"/>
                <a:cs typeface="Calibri" panose="020F0502020204030204" pitchFamily="34" charset="0"/>
              </a:rPr>
              <a:t>1,000+ </a:t>
            </a:r>
            <a:r>
              <a:rPr lang="en-US" altLang="en-US" b="1" dirty="0">
                <a:solidFill>
                  <a:srgbClr val="AD0101">
                    <a:lumMod val="75000"/>
                  </a:srgbClr>
                </a:solidFill>
                <a:latin typeface="Calibri" panose="020F0502020204030204" pitchFamily="34" charset="0"/>
                <a:ea typeface="Tahoma" panose="020B0604030504040204" pitchFamily="34" charset="0"/>
                <a:cs typeface="Calibri" panose="020F0502020204030204" pitchFamily="34" charset="0"/>
              </a:rPr>
              <a:t>certified WBEs and </a:t>
            </a:r>
            <a:r>
              <a:rPr lang="en-US" altLang="en-US" b="1" dirty="0" smtClean="0">
                <a:solidFill>
                  <a:srgbClr val="AD0101">
                    <a:lumMod val="75000"/>
                  </a:srgbClr>
                </a:solidFill>
                <a:latin typeface="Calibri" panose="020F0502020204030204" pitchFamily="34" charset="0"/>
                <a:ea typeface="Tahoma" panose="020B0604030504040204" pitchFamily="34" charset="0"/>
                <a:cs typeface="Calibri" panose="020F0502020204030204" pitchFamily="34" charset="0"/>
              </a:rPr>
              <a:t>54 </a:t>
            </a:r>
            <a:r>
              <a:rPr lang="en-US" altLang="en-US" b="1" dirty="0">
                <a:solidFill>
                  <a:srgbClr val="AD0101">
                    <a:lumMod val="75000"/>
                  </a:srgbClr>
                </a:solidFill>
                <a:latin typeface="Calibri" panose="020F0502020204030204" pitchFamily="34" charset="0"/>
                <a:ea typeface="Tahoma" panose="020B0604030504040204" pitchFamily="34" charset="0"/>
                <a:cs typeface="Calibri" panose="020F0502020204030204" pitchFamily="34" charset="0"/>
              </a:rPr>
              <a:t>corporate members!</a:t>
            </a:r>
          </a:p>
          <a:p>
            <a:pPr marL="1085850" lvl="1" indent="-342900" algn="just">
              <a:spcBef>
                <a:spcPct val="0"/>
              </a:spcBef>
              <a:buClr>
                <a:srgbClr val="AD0101">
                  <a:lumMod val="75000"/>
                </a:srgbClr>
              </a:buClr>
              <a:buFont typeface="Wingdings" panose="05000000000000000000" pitchFamily="2" charset="2"/>
              <a:buChar char="v"/>
              <a:defRPr/>
            </a:pPr>
            <a:endParaRPr lang="en-US" alt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a:spLocks noGrp="1"/>
          </p:cNvSpPr>
          <p:nvPr>
            <p:ph type="title"/>
          </p:nvPr>
        </p:nvSpPr>
        <p:spPr>
          <a:xfrm>
            <a:off x="2306320" y="5410200"/>
            <a:ext cx="6781800" cy="762000"/>
          </a:xfrm>
        </p:spPr>
        <p:txBody>
          <a:bodyPr>
            <a:normAutofit/>
          </a:bodyPr>
          <a:lstStyle/>
          <a:p>
            <a:r>
              <a:rPr lang="en-US" sz="3200" b="1" dirty="0">
                <a:latin typeface="Century Gothic" panose="020B0502020202020204" pitchFamily="34" charset="0"/>
              </a:rPr>
              <a:t>Organizational Background</a:t>
            </a:r>
          </a:p>
        </p:txBody>
      </p:sp>
    </p:spTree>
    <p:extLst>
      <p:ext uri="{BB962C8B-B14F-4D97-AF65-F5344CB8AC3E}">
        <p14:creationId xmlns:p14="http://schemas.microsoft.com/office/powerpoint/2010/main" val="105408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0D10FDC3-5C62-4FA0-83C2-568565BB29E0}"/>
              </a:ext>
            </a:extLst>
          </p:cNvPr>
          <p:cNvPicPr>
            <a:picLocks noGrp="1" noChangeAspect="1"/>
          </p:cNvPicPr>
          <p:nvPr>
            <p:ph idx="1"/>
          </p:nvPr>
        </p:nvPicPr>
        <p:blipFill>
          <a:blip r:embed="rId2"/>
          <a:stretch>
            <a:fillRect/>
          </a:stretch>
        </p:blipFill>
        <p:spPr>
          <a:xfrm>
            <a:off x="1066800" y="2456638"/>
            <a:ext cx="10058400" cy="3469463"/>
          </a:xfrm>
          <a:prstGeom prst="rect">
            <a:avLst/>
          </a:prstGeom>
        </p:spPr>
      </p:pic>
      <p:sp>
        <p:nvSpPr>
          <p:cNvPr id="5" name="Title 1">
            <a:extLst>
              <a:ext uri="{FF2B5EF4-FFF2-40B4-BE49-F238E27FC236}">
                <a16:creationId xmlns:a16="http://schemas.microsoft.com/office/drawing/2014/main" xmlns="" id="{52051E67-616D-49C7-8851-7A2A01C6BBB7}"/>
              </a:ext>
            </a:extLst>
          </p:cNvPr>
          <p:cNvSpPr>
            <a:spLocks noGrp="1"/>
          </p:cNvSpPr>
          <p:nvPr>
            <p:ph type="title"/>
          </p:nvPr>
        </p:nvSpPr>
        <p:spPr>
          <a:xfrm>
            <a:off x="1646314" y="621437"/>
            <a:ext cx="9042400" cy="1589103"/>
          </a:xfrm>
        </p:spPr>
        <p:txBody>
          <a:bodyPr>
            <a:normAutofit fontScale="90000"/>
          </a:bodyPr>
          <a:lstStyle/>
          <a:p>
            <a:r>
              <a:rPr lang="en-US" sz="1600" dirty="0">
                <a:latin typeface="Calibri" panose="020F0502020204030204" pitchFamily="34" charset="0"/>
                <a:cs typeface="Calibri" panose="020F0502020204030204" pitchFamily="34" charset="0"/>
              </a:rPr>
              <a:t>WBE Certification</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Is Certification Right for You?</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WBENC places strict requirements on verifying that a business is woman-owned and managed before granting certification. The primary criteria for a business applying for WBENC certification is whether the business has a majority female ownership (at least 51% by one or more women) and is managed by women. Further, women must have unrestricted control of the business, and the highest defined title in the company’s legal documents must be held by a woman.</a:t>
            </a:r>
          </a:p>
        </p:txBody>
      </p:sp>
    </p:spTree>
    <p:extLst>
      <p:ext uri="{BB962C8B-B14F-4D97-AF65-F5344CB8AC3E}">
        <p14:creationId xmlns:p14="http://schemas.microsoft.com/office/powerpoint/2010/main" val="413943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35FCFA-DAE1-41B7-8656-35369058B2EA}"/>
              </a:ext>
            </a:extLst>
          </p:cNvPr>
          <p:cNvSpPr>
            <a:spLocks noGrp="1"/>
          </p:cNvSpPr>
          <p:nvPr>
            <p:ph type="title"/>
          </p:nvPr>
        </p:nvSpPr>
        <p:spPr>
          <a:xfrm>
            <a:off x="1397740" y="550416"/>
            <a:ext cx="9042400" cy="683580"/>
          </a:xfrm>
        </p:spPr>
        <p:txBody>
          <a:bodyPr>
            <a:normAutofit/>
          </a:bodyPr>
          <a:lstStyle/>
          <a:p>
            <a:r>
              <a:rPr lang="en-US" sz="3200" dirty="0">
                <a:latin typeface="Calibri" panose="020F0502020204030204" pitchFamily="34" charset="0"/>
                <a:cs typeface="Calibri" panose="020F0502020204030204" pitchFamily="34" charset="0"/>
              </a:rPr>
              <a:t>Self-Assessment Q/A</a:t>
            </a:r>
          </a:p>
        </p:txBody>
      </p:sp>
      <p:sp>
        <p:nvSpPr>
          <p:cNvPr id="4" name="TextBox 3">
            <a:extLst>
              <a:ext uri="{FF2B5EF4-FFF2-40B4-BE49-F238E27FC236}">
                <a16:creationId xmlns:a16="http://schemas.microsoft.com/office/drawing/2014/main" xmlns="" id="{62E61EB7-233F-4E6B-B58F-600BF81D52F2}"/>
              </a:ext>
            </a:extLst>
          </p:cNvPr>
          <p:cNvSpPr txBox="1"/>
          <p:nvPr/>
        </p:nvSpPr>
        <p:spPr>
          <a:xfrm>
            <a:off x="1049538" y="1233996"/>
            <a:ext cx="9561250" cy="4616648"/>
          </a:xfrm>
          <a:prstGeom prst="rect">
            <a:avLst/>
          </a:prstGeom>
          <a:noFill/>
        </p:spPr>
        <p:txBody>
          <a:bodyPr wrap="square">
            <a:spAutoFit/>
          </a:bodyPr>
          <a:lstStyle/>
          <a:p>
            <a:pPr marL="285750" indent="-285750">
              <a:buFont typeface="Arial" panose="020B0604020202020204" pitchFamily="34" charset="0"/>
              <a:buChar char="•"/>
            </a:pPr>
            <a:r>
              <a:rPr lang="en-US" sz="1400" b="1" i="0" dirty="0">
                <a:solidFill>
                  <a:srgbClr val="000000"/>
                </a:solidFill>
                <a:effectLst/>
                <a:latin typeface="Calibri" panose="020F0502020204030204" pitchFamily="34" charset="0"/>
                <a:cs typeface="Calibri" panose="020F0502020204030204" pitchFamily="34" charset="0"/>
              </a:rPr>
              <a:t>Is your product/service targeted at corporations, retail and/or government agencies?  </a:t>
            </a:r>
            <a:r>
              <a:rPr lang="en-US" sz="1400" b="0" i="0" dirty="0">
                <a:solidFill>
                  <a:srgbClr val="000000"/>
                </a:solidFill>
                <a:effectLst/>
                <a:latin typeface="Calibri" panose="020F0502020204030204" pitchFamily="34" charset="0"/>
                <a:cs typeface="Calibri" panose="020F0502020204030204" pitchFamily="34" charset="0"/>
              </a:rPr>
              <a:t>Typically, only corporations, retail, and government entities request certification, however, some government entities may mandate that you have their "in house" certification.</a:t>
            </a:r>
          </a:p>
          <a:p>
            <a:endParaRPr lang="en-US" sz="1400" b="0" i="0" dirty="0">
              <a:solidFill>
                <a:srgbClr val="00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Does your business have the capacity to deliver quality service/products on large contracts? Corporate and government contracts tend to be larger than contracts many small businesses are accustomed to fulfilling. </a:t>
            </a:r>
            <a:r>
              <a:rPr lang="en-US" sz="1400" dirty="0">
                <a:latin typeface="Calibri" panose="020F0502020204030204" pitchFamily="34" charset="0"/>
                <a:cs typeface="Calibri" panose="020F0502020204030204" pitchFamily="34" charset="0"/>
              </a:rPr>
              <a:t>Your business must be prepared to demonstrate the ability to deliver on these larger contracts. Thousands of WBENC-Certified WBEs compete for business and do business with each other to build their capacity to pursue these opportunities.</a:t>
            </a:r>
          </a:p>
          <a:p>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Are you willing to share the details of your business including capital investment, tax returns, and compensation records? </a:t>
            </a:r>
            <a:r>
              <a:rPr lang="en-US" sz="1400" dirty="0">
                <a:latin typeface="Calibri" panose="020F0502020204030204" pitchFamily="34" charset="0"/>
                <a:cs typeface="Calibri" panose="020F0502020204030204" pitchFamily="34" charset="0"/>
              </a:rPr>
              <a:t>A key step in the certification process is an analysis of proprietary documents to determine the eligibility of your business. All company proprietary documents and information are treated with the utmost confidentiality.</a:t>
            </a:r>
          </a:p>
          <a:p>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Are you clear that WBE certification is a marketing tool and DOES NOT guarantee or entitle your company will receive contracts?</a:t>
            </a:r>
          </a:p>
          <a:p>
            <a:endParaRPr lang="en-US"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If your business is certified, you will need to invest time and energy into developing marketing strategy that targets corporations and government agencies that may need your product or service.</a:t>
            </a:r>
          </a:p>
          <a:p>
            <a:pPr marL="285750" indent="-285750">
              <a:buFont typeface="Arial" panose="020B0604020202020204" pitchFamily="34" charset="0"/>
              <a:buChar char="•"/>
            </a:pPr>
            <a:endParaRPr lang="en-US"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solidFill>
                  <a:srgbClr val="00B050"/>
                </a:solidFill>
                <a:latin typeface="Calibri" panose="020F0502020204030204" pitchFamily="34" charset="0"/>
                <a:cs typeface="Calibri" panose="020F0502020204030204" pitchFamily="34" charset="0"/>
              </a:rPr>
              <a:t>If you answer yes to the questions above, then applying for your WBE certification may be an invaluable strategy to take your business to the next level. </a:t>
            </a:r>
          </a:p>
        </p:txBody>
      </p:sp>
    </p:spTree>
    <p:extLst>
      <p:ext uri="{BB962C8B-B14F-4D97-AF65-F5344CB8AC3E}">
        <p14:creationId xmlns:p14="http://schemas.microsoft.com/office/powerpoint/2010/main" val="235802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9755A3-F19D-4DCE-B992-4C88B682F203}"/>
              </a:ext>
            </a:extLst>
          </p:cNvPr>
          <p:cNvPicPr>
            <a:picLocks noChangeAspect="1"/>
          </p:cNvPicPr>
          <p:nvPr/>
        </p:nvPicPr>
        <p:blipFill>
          <a:blip r:embed="rId2"/>
          <a:stretch>
            <a:fillRect/>
          </a:stretch>
        </p:blipFill>
        <p:spPr>
          <a:xfrm>
            <a:off x="3930352" y="432078"/>
            <a:ext cx="3746589" cy="5719881"/>
          </a:xfrm>
          <a:prstGeom prst="rect">
            <a:avLst/>
          </a:prstGeom>
        </p:spPr>
      </p:pic>
    </p:spTree>
    <p:extLst>
      <p:ext uri="{BB962C8B-B14F-4D97-AF65-F5344CB8AC3E}">
        <p14:creationId xmlns:p14="http://schemas.microsoft.com/office/powerpoint/2010/main" val="3486442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718</Words>
  <Application>Microsoft Office PowerPoint</Application>
  <PresentationFormat>Widescreen</PresentationFormat>
  <Paragraphs>146</Paragraphs>
  <Slides>21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MS PGothic</vt:lpstr>
      <vt:lpstr>Arial</vt:lpstr>
      <vt:lpstr>Book Antiqua</vt:lpstr>
      <vt:lpstr>Calibri</vt:lpstr>
      <vt:lpstr>Century Gothic</vt:lpstr>
      <vt:lpstr>DINOT-Bold</vt:lpstr>
      <vt:lpstr>EPDLF C+ Swiss 721 BT</vt:lpstr>
      <vt:lpstr>Geneva</vt:lpstr>
      <vt:lpstr>Impact</vt:lpstr>
      <vt:lpstr>Tahoma</vt:lpstr>
      <vt:lpstr>Times New Roman</vt:lpstr>
      <vt:lpstr>Wingdings</vt:lpstr>
      <vt:lpstr>NewsPrint</vt:lpstr>
      <vt:lpstr>PowerPoint Presentation</vt:lpstr>
      <vt:lpstr> Topics</vt:lpstr>
      <vt:lpstr>PowerPoint Presentation</vt:lpstr>
      <vt:lpstr>Organizational Background</vt:lpstr>
      <vt:lpstr>Organizational Background</vt:lpstr>
      <vt:lpstr>Organizational Background</vt:lpstr>
      <vt:lpstr>WBE Certification        Is Certification Right for You?  WBENC places strict requirements on verifying that a business is woman-owned and managed before granting certification. The primary criteria for a business applying for WBENC certification is whether the business has a majority female ownership (at least 51% by one or more women) and is managed by women. Further, women must have unrestricted control of the business, and the highest defined title in the company’s legal documents must be held by a woman.</vt:lpstr>
      <vt:lpstr>Self-Assessment Q/A</vt:lpstr>
      <vt:lpstr>PowerPoint Presentation</vt:lpstr>
      <vt:lpstr>The Value Proposition</vt:lpstr>
      <vt:lpstr>The Supplier Diversity Advantage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&amp; participation!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Sanchez</dc:creator>
  <cp:lastModifiedBy>Sheila Mixon</cp:lastModifiedBy>
  <cp:revision>13</cp:revision>
  <cp:lastPrinted>2020-09-22T01:49:00Z</cp:lastPrinted>
  <dcterms:created xsi:type="dcterms:W3CDTF">2020-02-20T16:34:38Z</dcterms:created>
  <dcterms:modified xsi:type="dcterms:W3CDTF">2020-09-22T01:56:03Z</dcterms:modified>
</cp:coreProperties>
</file>