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7" r:id="rId2"/>
    <p:sldId id="338" r:id="rId3"/>
    <p:sldId id="352" r:id="rId4"/>
    <p:sldId id="345" r:id="rId5"/>
    <p:sldId id="346" r:id="rId6"/>
    <p:sldId id="339" r:id="rId7"/>
    <p:sldId id="347" r:id="rId8"/>
    <p:sldId id="320" r:id="rId9"/>
    <p:sldId id="348" r:id="rId10"/>
    <p:sldId id="349" r:id="rId11"/>
    <p:sldId id="351" r:id="rId12"/>
    <p:sldId id="353" r:id="rId13"/>
    <p:sldId id="355" r:id="rId14"/>
    <p:sldId id="331" r:id="rId15"/>
    <p:sldId id="332" r:id="rId16"/>
    <p:sldId id="334" r:id="rId17"/>
    <p:sldId id="335" r:id="rId18"/>
    <p:sldId id="344" r:id="rId19"/>
    <p:sldId id="314" r:id="rId20"/>
    <p:sldId id="312" r:id="rId21"/>
    <p:sldId id="324" r:id="rId22"/>
    <p:sldId id="319" r:id="rId23"/>
    <p:sldId id="303" r:id="rId24"/>
    <p:sldId id="354" r:id="rId25"/>
    <p:sldId id="304" r:id="rId26"/>
    <p:sldId id="350" r:id="rId27"/>
    <p:sldId id="330" r:id="rId28"/>
    <p:sldId id="31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2" autoAdjust="0"/>
  </p:normalViewPr>
  <p:slideViewPr>
    <p:cSldViewPr snapToGrid="0">
      <p:cViewPr varScale="1">
        <p:scale>
          <a:sx n="108" d="100"/>
          <a:sy n="108" d="100"/>
        </p:scale>
        <p:origin x="17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E04C86-4E08-41C0-929F-5CD7987D0737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68C196-ABB3-4007-8FB9-8F1ABFE489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smsdc.net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3686"/>
            <a:ext cx="914399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8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WELCOME TO THE</a:t>
            </a:r>
          </a:p>
          <a:p>
            <a:pPr algn="ctr"/>
            <a:r>
              <a:rPr lang="en-US" sz="28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TRISTATE MINORITY SUPPLIER DEVELOPMENT COUNCIL</a:t>
            </a:r>
          </a:p>
          <a:p>
            <a:pPr algn="ctr"/>
            <a:r>
              <a:rPr lang="en-US" sz="28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(TSMSDC)</a:t>
            </a:r>
          </a:p>
          <a:p>
            <a:pPr algn="ctr"/>
            <a:endParaRPr lang="en-US" sz="28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i="1" cap="all" dirty="0">
                <a:latin typeface="Calibri" panose="020F0502020204030204" pitchFamily="34" charset="0"/>
                <a:cs typeface="Calibri" panose="020F0502020204030204" pitchFamily="34" charset="0"/>
              </a:rPr>
              <a:t>TUESDAY, SEPTEMBER 22, 2020</a:t>
            </a:r>
          </a:p>
          <a:p>
            <a:pPr algn="ctr"/>
            <a:endParaRPr lang="en-US" sz="24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br>
              <a:rPr lang="en-US" sz="3600" b="1" dirty="0">
                <a:latin typeface="Century Gothic" pitchFamily="34" charset="0"/>
              </a:rPr>
            </a:br>
            <a:br>
              <a:rPr lang="en-US" sz="3600" dirty="0"/>
            </a:br>
            <a:endParaRPr lang="en-US" sz="36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7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338" y="1147861"/>
            <a:ext cx="871434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BENEFITS OF AFFILIATION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Creating </a:t>
            </a:r>
            <a:r>
              <a:rPr lang="en-US" altLang="en-US" sz="1600" dirty="0">
                <a:latin typeface="Calibri" panose="020F0502020204030204" pitchFamily="34" charset="0"/>
              </a:rPr>
              <a:t>p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artnerships, </a:t>
            </a:r>
            <a:r>
              <a:rPr lang="en-US" altLang="en-US" sz="1600" dirty="0">
                <a:latin typeface="Calibri" panose="020F0502020204030204" pitchFamily="34" charset="0"/>
              </a:rPr>
              <a:t>s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trategic alliances, and </a:t>
            </a:r>
            <a:r>
              <a:rPr lang="en-US" altLang="en-US" sz="1600" dirty="0">
                <a:latin typeface="Calibri" panose="020F0502020204030204" pitchFamily="34" charset="0"/>
              </a:rPr>
              <a:t>c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ontractual relationships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Executive business management scholarships for continuing education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National certification accepted by over 1,450 major corporations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Greater access to the marketplace for business opportunities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Forums for information exchange, dialogue, and networking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Cultivate economic opportunities with major corporations  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Inclusion in NMSDC’s national database of more than 12,000 MBEs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Direct contact with corporate decision-makers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Publicity through on-line and printed materials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Support Tier 1 and 2 business relationships</a:t>
            </a:r>
          </a:p>
          <a:p>
            <a:pPr lvl="2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Contacts… Contracts</a:t>
            </a: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11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8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72" y="859451"/>
            <a:ext cx="7772400" cy="10422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altLang="en-US" sz="3200" b="1" dirty="0">
                <a:solidFill>
                  <a:schemeClr val="tx1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26805" y="1613259"/>
            <a:ext cx="8116361" cy="331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marL="274320">
              <a:buNone/>
              <a:defRPr/>
            </a:pPr>
            <a:endParaRPr lang="en-US" altLang="en-US" sz="2800" b="1" dirty="0">
              <a:solidFill>
                <a:srgbClr val="D16F1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74320" algn="ctr">
              <a:buNone/>
              <a:defRPr/>
            </a:pPr>
            <a:r>
              <a:rPr lang="en-US" altLang="en-US" sz="2800" b="1" dirty="0">
                <a:solidFill>
                  <a:schemeClr val="accent4">
                    <a:lumMod val="25000"/>
                  </a:schemeClr>
                </a:solidFill>
                <a:latin typeface="Calibri" panose="020F0502020204030204" pitchFamily="34" charset="0"/>
              </a:rPr>
              <a:t>                 MBE CERTIFICATION/</a:t>
            </a:r>
          </a:p>
          <a:p>
            <a:pPr marL="274320" algn="ctr">
              <a:buNone/>
              <a:defRPr/>
            </a:pPr>
            <a:r>
              <a:rPr lang="en-US" altLang="en-US" sz="2800" b="1" dirty="0">
                <a:solidFill>
                  <a:schemeClr val="accent4">
                    <a:lumMod val="25000"/>
                  </a:schemeClr>
                </a:solidFill>
                <a:latin typeface="Calibri" panose="020F0502020204030204" pitchFamily="34" charset="0"/>
              </a:rPr>
              <a:t>                          EDUCATION FOUNDATION</a:t>
            </a:r>
          </a:p>
          <a:p>
            <a:pPr marL="274320" algn="ctr">
              <a:buNone/>
              <a:defRPr/>
            </a:pPr>
            <a:endParaRPr lang="en-US" altLang="en-US" sz="2000" b="1" dirty="0">
              <a:solidFill>
                <a:schemeClr val="accent4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274320" algn="ctr">
              <a:buNone/>
              <a:defRPr/>
            </a:pPr>
            <a:endParaRPr lang="en-US" altLang="en-US" sz="2000" b="1" dirty="0">
              <a:solidFill>
                <a:schemeClr val="accent4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274320" algn="ctr">
              <a:buNone/>
              <a:defRPr/>
            </a:pPr>
            <a:r>
              <a:rPr lang="en-US" altLang="en-US" sz="2000" b="1" dirty="0">
                <a:solidFill>
                  <a:schemeClr val="accent4">
                    <a:lumMod val="25000"/>
                  </a:schemeClr>
                </a:solidFill>
                <a:latin typeface="Calibri" panose="020F0502020204030204" pitchFamily="34" charset="0"/>
              </a:rPr>
              <a:t>     DERRICK DOWELL</a:t>
            </a:r>
          </a:p>
          <a:p>
            <a:pPr marL="274320" algn="ctr">
              <a:buNone/>
              <a:defRPr/>
            </a:pPr>
            <a:r>
              <a:rPr lang="en-US" altLang="en-US" sz="2000" b="1" dirty="0">
                <a:solidFill>
                  <a:schemeClr val="accent4">
                    <a:lumMod val="25000"/>
                  </a:schemeClr>
                </a:solidFill>
                <a:latin typeface="Calibri" panose="020F0502020204030204" pitchFamily="34" charset="0"/>
              </a:rPr>
              <a:t>Vice President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1800" dirty="0">
              <a:solidFill>
                <a:srgbClr val="003366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E851D5-F9B2-4407-911C-82FC20D200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09" y="2425485"/>
            <a:ext cx="1721585" cy="215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7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72" y="859451"/>
            <a:ext cx="7772400" cy="10422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altLang="en-US" sz="3200" b="1" dirty="0">
                <a:solidFill>
                  <a:schemeClr val="tx1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MBE CERTIFICATION?</a:t>
            </a:r>
            <a:br>
              <a:rPr lang="en-US" altLang="en-US" sz="3200" b="1" dirty="0">
                <a:solidFill>
                  <a:srgbClr val="D16F1A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26805" y="1613259"/>
            <a:ext cx="8116361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D16F1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274320" algn="l">
              <a:buNone/>
              <a:defRPr/>
            </a:pP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Calibri" panose="020F0502020204030204" pitchFamily="34" charset="0"/>
              </a:rPr>
              <a:t>Certification is a validation process that validates:</a:t>
            </a:r>
          </a:p>
          <a:p>
            <a:pPr marL="274320" algn="l">
              <a:buNone/>
              <a:defRPr/>
            </a:pPr>
            <a:endParaRPr lang="en-US" sz="2000" b="1" dirty="0">
              <a:solidFill>
                <a:schemeClr val="accent4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The company is a for profit enterprise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At least 51% owned, managed and controlled by minority group member(s)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Calibri" panose="020F0502020204030204" pitchFamily="34" charset="0"/>
              </a:rPr>
              <a:t>Physically located in the United States or its trust territories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1800" dirty="0">
              <a:solidFill>
                <a:srgbClr val="003366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2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72" y="859451"/>
            <a:ext cx="7772400" cy="10422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altLang="en-US" sz="3200" b="1" dirty="0">
                <a:solidFill>
                  <a:schemeClr val="tx1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I GET CERTIFIED?</a:t>
            </a:r>
            <a:br>
              <a:rPr lang="en-US" altLang="en-US" sz="3200" b="1" dirty="0">
                <a:solidFill>
                  <a:srgbClr val="D16F1A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0" y="1613259"/>
            <a:ext cx="9143999" cy="37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1: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Review the certification criteria and checklist to ensure that your business qualifies.  This can be found on </a:t>
            </a:r>
            <a:r>
              <a:rPr lang="en-U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www.tsmsdc.net</a:t>
            </a:r>
            <a:r>
              <a:rPr lang="en-U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– MBE Certification webpage.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2: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Collect the required documentation.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3: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Complete the application online. Notarize the Declaration of Minority Status page, submit the payment, the application and documentation online. The payment information is listed 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4: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applicant will go through a desk audit. The desk audit is a review of the entire application and all supporting documentation. It is also during this stage where we contact your business references.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5: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Once the desk audit is complete, the files goes into the site visit stage. The site visit is a personal visit to the applicant’s business to meet with principals and review certain documents to verify ownership, management and control functions. A report of the site visit is prepared and added to the file.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6: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Your completed packet will be forwarded to the Certification Committee for a review and make a recommendation to the Board of Directors for final action. 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7: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The Board of Directors review and vote on the committee’s recommendations. All letters are prepared for signature after the vote.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l">
              <a:buClrTx/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Step 8: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applicants receive a written notification of their status within one week. Firms that are approved are granted certification that is good for one (1) year and requires an annual renewal. </a:t>
            </a:r>
            <a:endParaRPr lang="en-US" sz="1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4150" lvl="1" algn="l">
              <a:buClrTx/>
              <a:buNone/>
            </a:pPr>
            <a:r>
              <a:rPr 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Note:</a:t>
            </a:r>
            <a:r>
              <a:rPr lang="en-US" sz="1000" i="1" dirty="0">
                <a:latin typeface="Calibri" panose="020F0502020204030204" pitchFamily="34" charset="0"/>
                <a:cs typeface="Calibri" panose="020F0502020204030204" pitchFamily="34" charset="0"/>
              </a:rPr>
              <a:t> The above process can take anywhere from 30 to 90 days depending on when the application arrives in relationship to the certification meetings. 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1800" dirty="0">
              <a:solidFill>
                <a:srgbClr val="003366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3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5129" y="1073919"/>
            <a:ext cx="7772400" cy="6270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CHECKLIST TO GET STARTED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5672" y="2025957"/>
            <a:ext cx="7772400" cy="3709988"/>
          </a:xfrm>
        </p:spPr>
        <p:txBody>
          <a:bodyPr>
            <a:normAutofit/>
          </a:bodyPr>
          <a:lstStyle/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and update your company profile in NMSDC Central</a:t>
            </a: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part of the news and share your success stories and get visibility</a:t>
            </a: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in webinars and workshops hosted by TSMSDC</a:t>
            </a: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 TSMSDC’s News and Education section on the website</a:t>
            </a: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an eye on TSMSDC events posted in Events section on the website</a:t>
            </a: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3366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 events presented by TSMSDC and NMSDC </a:t>
            </a:r>
          </a:p>
          <a:p>
            <a:pPr marL="274320" indent="-274320" algn="l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alt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8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06013" cy="1053914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8222" y="339005"/>
            <a:ext cx="6718300" cy="8088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READY TO DO BUSINESS?</a:t>
            </a:r>
          </a:p>
        </p:txBody>
      </p:sp>
      <p:sp>
        <p:nvSpPr>
          <p:cNvPr id="6" name="Text Box 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85800" y="1049540"/>
            <a:ext cx="787072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algn="l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BE PREPARED:</a:t>
            </a:r>
          </a:p>
          <a:p>
            <a:pPr algn="l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Action Plan :</a:t>
            </a:r>
          </a:p>
          <a:p>
            <a:pPr marL="742950" lvl="1" indent="-285750" algn="l">
              <a:spcBef>
                <a:spcPct val="0"/>
              </a:spcBef>
              <a:buClr>
                <a:srgbClr val="003366"/>
              </a:buClr>
              <a:buFont typeface="Courier New" panose="02070309020205020404" pitchFamily="49" charset="0"/>
              <a:buChar char="o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Who am I targeting?</a:t>
            </a:r>
          </a:p>
          <a:p>
            <a:pPr marL="742950" lvl="1" indent="-285750" algn="l">
              <a:spcBef>
                <a:spcPct val="0"/>
              </a:spcBef>
              <a:buClr>
                <a:srgbClr val="003366"/>
              </a:buClr>
              <a:buFont typeface="Courier New" panose="02070309020205020404" pitchFamily="49" charset="0"/>
              <a:buChar char="o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What are my strengths?</a:t>
            </a:r>
          </a:p>
          <a:p>
            <a:pPr marL="742950" lvl="1" indent="-285750" algn="l">
              <a:spcBef>
                <a:spcPct val="0"/>
              </a:spcBef>
              <a:buClr>
                <a:srgbClr val="003366"/>
              </a:buClr>
              <a:buFont typeface="Courier New" panose="02070309020205020404" pitchFamily="49" charset="0"/>
              <a:buChar char="o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Why me? </a:t>
            </a:r>
          </a:p>
          <a:p>
            <a:pPr marL="742950" lvl="1" indent="-285750" algn="l">
              <a:spcBef>
                <a:spcPct val="0"/>
              </a:spcBef>
              <a:buClr>
                <a:srgbClr val="003366"/>
              </a:buClr>
              <a:buFont typeface="Courier New" panose="02070309020205020404" pitchFamily="49" charset="0"/>
              <a:buChar char="o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How can I deliver?</a:t>
            </a:r>
          </a:p>
          <a:p>
            <a:pPr marL="742950" lvl="1" indent="-285750" algn="l">
              <a:spcBef>
                <a:spcPct val="0"/>
              </a:spcBef>
              <a:buClr>
                <a:srgbClr val="003366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Know your audience – Research the companies you are targeting (MBEs and Corporations)</a:t>
            </a:r>
          </a:p>
          <a:p>
            <a:pPr algn="l">
              <a:spcBef>
                <a:spcPct val="0"/>
              </a:spcBef>
              <a:buClr>
                <a:srgbClr val="003366"/>
              </a:buClr>
              <a:buNone/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Register in your target companies’ Supplier/Supplier Diversity Registration Portals - found on their websites</a:t>
            </a: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Update your Capability Statement and business collateral  to suit the targeted client</a:t>
            </a: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ct val="0"/>
              </a:spcBef>
              <a:buClr>
                <a:srgbClr val="003366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Perfect your Elevator Pitch</a:t>
            </a:r>
          </a:p>
        </p:txBody>
      </p:sp>
    </p:spTree>
    <p:extLst>
      <p:ext uri="{BB962C8B-B14F-4D97-AF65-F5344CB8AC3E}">
        <p14:creationId xmlns:p14="http://schemas.microsoft.com/office/powerpoint/2010/main" val="232076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5641"/>
            <a:ext cx="7772400" cy="57027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PUT THINGS IN MOTION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85800" y="673511"/>
            <a:ext cx="77724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endParaRPr lang="en-US" altLang="en-US" sz="1800" dirty="0">
              <a:solidFill>
                <a:srgbClr val="333366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endParaRPr lang="en-US" altLang="en-US" sz="2400" b="1" dirty="0">
              <a:latin typeface="Century Gothic" panose="020B0502020202020204" pitchFamily="34" charset="0"/>
              <a:cs typeface="Segoe UI Semibold" panose="020B0702040204020203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EXECUTE YOUR PLAN</a:t>
            </a:r>
            <a:r>
              <a:rPr lang="en-US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Attend TSMSDC and NMSDC events</a:t>
            </a:r>
          </a:p>
          <a:p>
            <a:pPr algn="l" eaLnBrk="1" hangingPunct="1">
              <a:spcBef>
                <a:spcPct val="0"/>
              </a:spcBef>
              <a:buClr>
                <a:schemeClr val="tx1"/>
              </a:buClr>
              <a:buNone/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Look for MBE sponsorship opportunities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Get Involved with TSMSDC as a volunteer at events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Find Corporate and MBE Mentors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Ask for introductions to key individuals and targeted corporations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Give back- participate in supporting diverse businesses</a:t>
            </a: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NETWORK, NETWORK, NETWORK! ! !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43" y="825911"/>
            <a:ext cx="2814801" cy="280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1345" cy="96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5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32" y="2944920"/>
            <a:ext cx="2605087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76"/>
            <a:ext cx="7772400" cy="597308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MEASURE YOUR SUCCESS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087" y="757085"/>
            <a:ext cx="7772400" cy="4260704"/>
          </a:xfrm>
        </p:spPr>
        <p:txBody>
          <a:bodyPr/>
          <a:lstStyle/>
          <a:p>
            <a:r>
              <a:rPr lang="en-US" b="1" dirty="0"/>
              <a:t>EEeEvads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636596"/>
            <a:ext cx="5173494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b="1" dirty="0">
              <a:latin typeface="Century Gothic" panose="020B0502020202020204" pitchFamily="34" charset="0"/>
              <a:cs typeface="Segoe UI Semibold" panose="020B07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EVALUATE YOUR PLAN: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Have you met the right people?</a:t>
            </a: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Which events; seminars; workshops were useful?                  </a:t>
            </a: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Any new business prospects to follow up on?</a:t>
            </a: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How can you improve?</a:t>
            </a: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Have you developed a short and long-term strategy?</a:t>
            </a: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Ask for help</a:t>
            </a:r>
          </a:p>
        </p:txBody>
      </p:sp>
      <p:pic>
        <p:nvPicPr>
          <p:cNvPr id="5" name="Picture 9" descr="businessteam01r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32" y="789038"/>
            <a:ext cx="2232955" cy="148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494" y="1816369"/>
            <a:ext cx="2483671" cy="158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1345" cy="96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8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7861"/>
            <a:ext cx="91440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BENEFITS AND ADVANTAGES OF BEING MBE CERTIFIED</a:t>
            </a:r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Access to purchasing opportunities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Validation of MBE status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MBE Development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Networking Events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Access to educational programs and training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Access to capital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Our Certification is accepted by other certifying agencies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Greater opportunity to provide products and services to Corporate America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Direct access and exposure to corporate decision makers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Bid notification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Inclusion in national database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Trade Fair and Matchmaker events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Access to NMSDC Network</a:t>
            </a:r>
          </a:p>
          <a:p>
            <a:pPr marL="285750" indent="-285750" algn="ctr">
              <a:buFont typeface="Century Gothic" panose="020B0502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Referrals   </a:t>
            </a:r>
          </a:p>
          <a:p>
            <a:pPr marL="285750" indent="-285750" algn="ctr">
              <a:buFont typeface="Century Gothic" panose="020B0502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MBE Orientation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4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4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3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337" y="1498295"/>
            <a:ext cx="86592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ANNUAL RE-CERTIFICATION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Certified MBEs will receive 30, 60, and 90 day e-mail notices of their pending expiration</a:t>
            </a:r>
          </a:p>
          <a:p>
            <a:pPr algn="ctr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Re-certification application is completed online at </a:t>
            </a:r>
            <a:r>
              <a:rPr lang="en-US" sz="1400" dirty="0">
                <a:solidFill>
                  <a:srgbClr val="1C0D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www.tsmsdc.net	</a:t>
            </a:r>
          </a:p>
          <a:p>
            <a:pPr algn="ctr"/>
            <a:r>
              <a:rPr lang="en-US" sz="1400" dirty="0">
                <a:solidFill>
                  <a:srgbClr val="1C0D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Any changes of ownership must be documented and submitted on the re-certification application</a:t>
            </a:r>
          </a:p>
          <a:p>
            <a:pPr algn="ctr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Allow 30 days to process the re-certification application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It is the MBE’s responsibility to re-certify prior to certificate expiration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>
              <a:latin typeface="Century Gothic" panose="020B0502020202020204" pitchFamily="34" charset="0"/>
            </a:endParaRPr>
          </a:p>
          <a:p>
            <a:endParaRPr lang="en-US" sz="20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8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214" y="1078724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b="1" cap="all" dirty="0">
              <a:latin typeface="Century Gothic" panose="020B0502020202020204" pitchFamily="34" charset="0"/>
            </a:endParaRPr>
          </a:p>
          <a:p>
            <a:pPr algn="ctr"/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INTRODUCTION</a:t>
            </a: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CHERI HENDERSON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President and CEO</a:t>
            </a:r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E41E74-9284-4F15-850E-C3F8000599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7" y="2155056"/>
            <a:ext cx="1919892" cy="240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43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43" y="1147861"/>
            <a:ext cx="826906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SUBSCRIPTION SERVICES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service is available to NMSDC Certified MBEs that are doing business in other regions, in addition to their Home Councils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subscription entitles a certified MBE to access additional services at your Home Council and from any of the 23 regional councils within the NMSDC network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Contact the Regional Council of choice for details about Subscription Services.  Go to </a:t>
            </a:r>
            <a:r>
              <a:rPr lang="en-US" sz="1600" dirty="0">
                <a:solidFill>
                  <a:srgbClr val="1C0D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http://www.nmsdc.org/nmsdc-regional-affiliates-list/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b="1" dirty="0"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4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83849"/>
            <a:ext cx="91440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TSMSDC SUBSCRIPTION SERVICES</a:t>
            </a:r>
          </a:p>
          <a:p>
            <a:endParaRPr lang="en-US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SERVICES INCLUDE: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RFP Business Leads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Alerts from Corporate Members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TriState Executive to Corporate Meetings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Industry Groups/Committees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Listing in National Database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Calendar of Events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Letters of Introduction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One-on-One Corporate Meetings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Community Business News Bulletin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Access to Educational Workshops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 Magazine Ad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Access to Executive Management Programs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Webinar</a:t>
            </a:r>
          </a:p>
          <a:p>
            <a:pPr algn="ctr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SUBSCRIPTION SERVICES FEES:  </a:t>
            </a:r>
          </a:p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CLASS 1: $300 | CLASS 2: $400 | CLASS 3: $500 | CLASS 4: $600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74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253" y="1147861"/>
            <a:ext cx="886857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MINORITY BUSINESS ENTERPRISE INPUT COMMITTEE (MBEIC)</a:t>
            </a:r>
          </a:p>
          <a:p>
            <a:pPr algn="ctr"/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MBEIC is the liaison between TSMSDC’s corporate members, and is the voice of MBE affiliates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MBEIC is a standing committee of the TSMSDC Board of Directors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MBEIC members are elected  into membership by TSMSDC certified MBEs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MBEIC role is to provide board members and the council staff with constructive and solution-orientated input on issues affecting MBEs, promote council activities and execute initiatives to strengthen and support the certified MBE community as a whole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TSMSDC works collaboratively with MBIEC to promote council programs to enhance the development and growth of our regions</a:t>
            </a:r>
          </a:p>
          <a:p>
            <a:pPr algn="ctr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TSMSDC MBEIC Chair: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Maria Teresa ‘Tera’ Vazquez, President and CEO – Guy Brown</a:t>
            </a:r>
          </a:p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TSMSDC MBEIC Vice Chair: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Attorney Richard Manson, President and CEO – SourceMark USA</a:t>
            </a: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37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703" y="1147861"/>
            <a:ext cx="81789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EDUCATION FOUNDATION</a:t>
            </a:r>
          </a:p>
          <a:p>
            <a:pPr algn="ctr">
              <a:spcBef>
                <a:spcPct val="0"/>
              </a:spcBef>
            </a:pPr>
            <a:endParaRPr lang="en-US" altLang="en-US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Inaugurated in 1994 in Nashville, Tennessee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Mission:   To provide support to at-risk graduating seniors to continue their education beyond high school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Success:   $2 million  in scholarships to 362 high school graduates.  Scholarships are made possible by generous donations from corporations, minority businesses, community partners, and individuals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9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966" y="1147861"/>
            <a:ext cx="91439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b="1" cap="all" dirty="0">
              <a:latin typeface="Century Gothic" panose="020B0502020202020204" pitchFamily="34" charset="0"/>
            </a:endParaRPr>
          </a:p>
          <a:p>
            <a:pPr algn="ctr"/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ACTIVE PARTICIPATION </a:t>
            </a: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SUSAN A. L. MARSTON, MBA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Regional Vice President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Kentucky and West Virginia</a:t>
            </a:r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3999CD-6292-4D86-B217-065CC2290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7" y="2158222"/>
            <a:ext cx="1711370" cy="228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89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403" y="1533465"/>
            <a:ext cx="837281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TO GET THE MOST OUT OF TSMSDC…</a:t>
            </a:r>
          </a:p>
          <a:p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…</a:t>
            </a:r>
          </a:p>
          <a:p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…</a:t>
            </a:r>
          </a:p>
          <a:p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en-US" sz="4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PARTICIPATE!!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0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703" y="1147861"/>
            <a:ext cx="81789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2020 UPCOMING EVENTS</a:t>
            </a:r>
          </a:p>
          <a:p>
            <a:pPr lvl="1"/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7:   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'Raising the Bar' Mini-Series –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 Technologies and TSMSDC - Featuring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The Hatchett Group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Seizing the Opportunity for Supplier Diversity: Is Your Supplier Diversity Program Ready for Greater Expectations and Visibility?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am - 12:00 pm EST/10:00 am - 11:00 am CST  </a:t>
            </a: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/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14: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'Raising the Bar' Mini-Series with Trane Technologies and TSMSDC…</a:t>
            </a:r>
          </a:p>
          <a:p>
            <a:pPr lvl="1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II -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Management: 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am - 12:00 pm EST/10:00 am - 11:00 am CST  </a:t>
            </a:r>
          </a:p>
          <a:p>
            <a:pPr lvl="1"/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/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18: 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3 Series of Messer Construction/City of Knoxville/Knox County/TSMSDC </a:t>
            </a:r>
          </a:p>
          <a:p>
            <a:pPr lvl="1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‘Get It Done’… Building for Tomorrow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Seminar -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Diversity/Inclusion in Construction:  </a:t>
            </a: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8:30 am - 9:30 am EST/7:30 am - 8:30 am CST  </a:t>
            </a: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/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2: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'Raising the Bar' Mini-Series with Trane Technologies and TSMSDC…</a:t>
            </a:r>
          </a:p>
          <a:p>
            <a:pPr lvl="1"/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III -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Quality: 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am - 12:00 pm EST/10:00 am - 11:00 am CST  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77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72" y="859451"/>
            <a:ext cx="7772400" cy="10422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altLang="en-US" sz="3200" b="1" dirty="0">
                <a:solidFill>
                  <a:schemeClr val="tx1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br>
              <a:rPr lang="en-US" altLang="en-US" sz="3200" b="1" dirty="0">
                <a:solidFill>
                  <a:schemeClr val="tx1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</a:t>
            </a:r>
            <a:br>
              <a:rPr lang="en-US" altLang="en-US" sz="3200" b="1" dirty="0">
                <a:solidFill>
                  <a:srgbClr val="D16F1A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</a:b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26805" y="1613259"/>
            <a:ext cx="811636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 Light" pitchFamily="4" charset="0"/>
                <a:ea typeface="ＭＳ Ｐゴシック" panose="020B0600070205080204" pitchFamily="34" charset="-128"/>
                <a:cs typeface="Helvetica Light" pitchFamily="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D16F1A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NMSDC National Conference and Business Opportunity Exchange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Matchmaking Sessions 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Meet the Buyer Events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Marketing and  Leadership Training 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Webinars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Workshops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Newsletters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Website Success Stories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Supplier of the Year Awards!</a:t>
            </a:r>
          </a:p>
          <a:p>
            <a:pPr marL="742950" lvl="1" indent="-285750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Referrals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1800" dirty="0">
              <a:solidFill>
                <a:srgbClr val="003366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4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44" y="1516284"/>
            <a:ext cx="801442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For additional information, contact: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Tennessee Headquarter Office T: (615) 259-4699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Kentucky Regional Office T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: (502) 365-9762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E: info@tsmsdc.net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W: tsmsdc.net (Regional)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W: nmsdc.org (National)</a:t>
            </a:r>
          </a:p>
          <a:p>
            <a:pPr algn="ctr"/>
            <a:br>
              <a:rPr lang="en-US" sz="2000" b="1" dirty="0">
                <a:latin typeface="Century Gothic" panose="020B0502020202020204" pitchFamily="34" charset="0"/>
              </a:rPr>
            </a:br>
            <a:endParaRPr lang="en-US" sz="2000" b="1" dirty="0">
              <a:latin typeface="Century Gothic" panose="020B0502020202020204" pitchFamily="34" charset="0"/>
            </a:endParaRPr>
          </a:p>
          <a:p>
            <a:endParaRPr lang="en-US" sz="2000" b="1" dirty="0">
              <a:latin typeface="Century Gothic" panose="020B0502020202020204" pitchFamily="34" charset="0"/>
            </a:endParaRPr>
          </a:p>
          <a:p>
            <a:endParaRPr lang="en-US" sz="20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7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7861"/>
            <a:ext cx="9143999" cy="5773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WE ARE</a:t>
            </a:r>
          </a:p>
          <a:p>
            <a:pPr algn="ctr"/>
            <a:endParaRPr lang="en-US" sz="32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5795" marR="406400" indent="-285750">
              <a:spcBef>
                <a:spcPts val="112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TriState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MSDC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501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spc="-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(c)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(3)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non-profit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organization 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chartered to</a:t>
            </a:r>
            <a:r>
              <a:rPr lang="en-US" sz="1400" spc="-2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advance</a:t>
            </a:r>
            <a:r>
              <a:rPr lang="en-US" sz="14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  </a:t>
            </a:r>
            <a:r>
              <a:rPr lang="en-US" sz="1400" spc="-2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4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procurement</a:t>
            </a:r>
            <a:r>
              <a:rPr lang="en-US" sz="1400" spc="-2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opportunities</a:t>
            </a:r>
            <a:r>
              <a:rPr lang="en-US" sz="14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for</a:t>
            </a:r>
            <a:r>
              <a:rPr lang="en-US" sz="14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certified minority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business, regardless of size,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by connecting</a:t>
            </a:r>
            <a:r>
              <a:rPr lang="en-US" sz="14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them</a:t>
            </a:r>
            <a:r>
              <a:rPr lang="en-US" sz="14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to corporate members.</a:t>
            </a:r>
          </a:p>
          <a:p>
            <a:pPr marL="0" marR="0">
              <a:spcBef>
                <a:spcPts val="2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 </a:t>
            </a:r>
          </a:p>
          <a:p>
            <a:pPr marL="645795" marR="455930" indent="-285750"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1400" dirty="0" err="1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TriState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one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23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regional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affiliate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councils of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</a:t>
            </a:r>
            <a:r>
              <a:rPr lang="en-US" sz="1400" spc="-16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National Minority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Supplier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Development</a:t>
            </a:r>
            <a:r>
              <a:rPr lang="en-US" sz="1400" spc="-18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Council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(NMSDC).</a:t>
            </a:r>
            <a:r>
              <a:rPr lang="en-US" sz="1400" spc="-18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It</a:t>
            </a:r>
            <a:r>
              <a:rPr lang="en-US" sz="14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has</a:t>
            </a:r>
            <a:r>
              <a:rPr lang="en-US" sz="1400" spc="-18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spc="-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access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to</a:t>
            </a:r>
            <a:r>
              <a:rPr lang="en-US" sz="14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over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1,450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corporate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members, 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including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most</a:t>
            </a:r>
            <a:r>
              <a:rPr lang="en-US" sz="14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</a:t>
            </a:r>
            <a:r>
              <a:rPr lang="en-US" sz="14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America’s largest</a:t>
            </a:r>
            <a:r>
              <a:rPr lang="en-US" sz="14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publicly</a:t>
            </a:r>
            <a:r>
              <a:rPr lang="en-US" sz="1400" spc="-14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owned,</a:t>
            </a:r>
            <a:r>
              <a:rPr lang="en-US" sz="14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privately</a:t>
            </a:r>
            <a:r>
              <a:rPr lang="en-US" sz="1400" spc="-14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owned,</a:t>
            </a:r>
            <a:r>
              <a:rPr lang="en-US" sz="14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400" spc="-14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foreign</a:t>
            </a:r>
            <a:r>
              <a:rPr lang="en-US" sz="14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owned companies,</a:t>
            </a:r>
            <a:r>
              <a:rPr lang="en-US" sz="14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well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universities,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hospitals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other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buying institutions.</a:t>
            </a:r>
            <a:r>
              <a:rPr lang="en-US" sz="14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Collectively,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over</a:t>
            </a:r>
            <a:r>
              <a:rPr lang="en-US" sz="14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12,000-plus minority-owned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businesses are matched </a:t>
            </a:r>
            <a:r>
              <a:rPr lang="en-US" sz="1400" spc="-205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with 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member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corporations</a:t>
            </a:r>
            <a:r>
              <a:rPr lang="en-US" sz="1400" spc="-2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that</a:t>
            </a:r>
            <a:r>
              <a:rPr lang="en-US" sz="14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seek to</a:t>
            </a:r>
            <a:r>
              <a:rPr lang="en-US" sz="14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purchase</a:t>
            </a:r>
            <a:r>
              <a:rPr lang="en-US" sz="14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goods</a:t>
            </a:r>
            <a:r>
              <a:rPr lang="en-US" sz="14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4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services.  </a:t>
            </a:r>
            <a:endParaRPr lang="en-US" sz="1600" b="1" cap="all" dirty="0">
              <a:latin typeface="Century Gothic" panose="020B0502020202020204" pitchFamily="34" charset="0"/>
            </a:endParaRPr>
          </a:p>
          <a:p>
            <a:pPr algn="ctr"/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3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7861"/>
            <a:ext cx="9144000" cy="3827095"/>
          </a:xfrm>
        </p:spPr>
        <p:txBody>
          <a:bodyPr>
            <a:normAutofit/>
          </a:bodyPr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TENNESSEE</a:t>
            </a:r>
            <a:r>
              <a:rPr lang="en-US" sz="1400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|  </a:t>
            </a:r>
            <a:r>
              <a:rPr lang="en-US" sz="1400" b="1" cap="al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KENTUCKY |  WEST VIRGINIA</a:t>
            </a: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  <p:pic>
        <p:nvPicPr>
          <p:cNvPr id="3" name="Picture 4" descr="TSMSDC Locations">
            <a:extLst>
              <a:ext uri="{FF2B5EF4-FFF2-40B4-BE49-F238E27FC236}">
                <a16:creationId xmlns:a16="http://schemas.microsoft.com/office/drawing/2014/main" id="{FA9E14A1-1B7D-4573-A859-03EA5874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901" y="907637"/>
            <a:ext cx="5440946" cy="323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2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7861"/>
            <a:ext cx="9143999" cy="5575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cap="all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WE ARE</a:t>
            </a:r>
          </a:p>
          <a:p>
            <a:pPr algn="ctr"/>
            <a:endParaRPr lang="en-US" sz="3200" b="1" cap="all" dirty="0">
              <a:latin typeface="Century Gothic" panose="020B0502020202020204" pitchFamily="34" charset="0"/>
            </a:endParaRPr>
          </a:p>
          <a:p>
            <a:pPr marL="0" marR="3175">
              <a:lnSpc>
                <a:spcPct val="98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MISSION: 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TSMSDC</a:t>
            </a:r>
            <a:r>
              <a:rPr lang="en-US" sz="1600" spc="-19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ensures</a:t>
            </a:r>
            <a:r>
              <a:rPr lang="en-US" sz="1600" spc="-18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</a:t>
            </a:r>
            <a:r>
              <a:rPr lang="en-US" sz="1600" spc="-18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development of</a:t>
            </a:r>
            <a:r>
              <a:rPr lang="en-US" sz="1600" spc="-2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mutually</a:t>
            </a:r>
            <a:r>
              <a:rPr lang="en-US" sz="1600" spc="-2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beneficial</a:t>
            </a:r>
            <a:r>
              <a:rPr lang="en-US" sz="1600" spc="-2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relationships between ethnic minority </a:t>
            </a:r>
            <a:r>
              <a:rPr lang="en-US" sz="1600" spc="-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businesses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(suppliers)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2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major</a:t>
            </a:r>
            <a:r>
              <a:rPr lang="en-US" sz="1600" spc="-2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corporations (purchasers),</a:t>
            </a:r>
            <a:r>
              <a:rPr lang="en-US" sz="1600" spc="-13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spc="-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by</a:t>
            </a:r>
            <a:r>
              <a:rPr lang="en-US" sz="1600" spc="-13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promoting and expanding business and procurement</a:t>
            </a:r>
            <a:r>
              <a:rPr lang="en-US" sz="1600" spc="-2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opportunities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they strive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to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product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service providers of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choice.</a:t>
            </a:r>
          </a:p>
          <a:p>
            <a:pPr algn="ctr"/>
            <a:endParaRPr lang="en-US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VALUE PROPOSITION: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TSMSDC</a:t>
            </a:r>
            <a:r>
              <a:rPr lang="en-US" sz="1600" spc="-15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is</a:t>
            </a:r>
            <a:r>
              <a:rPr lang="en-US" sz="16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committed</a:t>
            </a:r>
            <a:r>
              <a:rPr lang="en-US" sz="16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to</a:t>
            </a:r>
            <a:r>
              <a:rPr lang="en-US" sz="16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being</a:t>
            </a:r>
            <a:r>
              <a:rPr lang="en-US" sz="16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 leading supplier diversity advocate, to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facilitate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relationships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between corporations</a:t>
            </a:r>
            <a:r>
              <a:rPr lang="en-US" sz="1600" spc="-15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5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MBEs,</a:t>
            </a:r>
            <a:r>
              <a:rPr lang="en-US" sz="1600" spc="-15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resulting in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improved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sales,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profits,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 performance, consumer image</a:t>
            </a:r>
            <a:r>
              <a:rPr lang="en-US" sz="1600" spc="-14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spc="-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stakeholder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value.</a:t>
            </a:r>
          </a:p>
          <a:p>
            <a:pPr algn="ctr"/>
            <a:endParaRPr lang="en-US" sz="16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6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32193"/>
            <a:ext cx="9143999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WE DO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TSMSDC’s commitment is to bring the highest level of service to all its stakeholders. 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Four (4) fundamental pillars represent our overall mission: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CERTIFY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|  ADVOCATE</a:t>
            </a:r>
          </a:p>
          <a:p>
            <a:pPr algn="ctr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CERTIFY: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Minority-owned businesses and promote the value of certification</a:t>
            </a:r>
          </a:p>
          <a:p>
            <a:pPr lvl="0"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DEVELOP: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Stakeholders and building capacity and capabilities</a:t>
            </a:r>
          </a:p>
          <a:p>
            <a:pPr lvl="0"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16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CONNECT: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Connect certified MBEs with local and national corporate members</a:t>
            </a:r>
          </a:p>
          <a:p>
            <a:pPr lvl="0"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ADVOCATE: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MBEs and major purchasers promote the Value Proposition of Supplier Diversity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 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0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695" y="1697063"/>
            <a:ext cx="8166580" cy="734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865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SERVICES</a:t>
            </a:r>
          </a:p>
          <a:p>
            <a:pPr marL="342900" marR="1137920" lvl="0" indent="-342900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Identify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</a:t>
            </a:r>
            <a:r>
              <a:rPr lang="en-US" sz="1600" spc="-2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certify,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assist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refer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</a:t>
            </a:r>
            <a:r>
              <a:rPr lang="en-US" sz="1600" spc="-2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scalability of</a:t>
            </a:r>
            <a:r>
              <a:rPr lang="en-US" sz="16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MBEs</a:t>
            </a:r>
            <a:r>
              <a:rPr lang="en-US" sz="16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</a:t>
            </a:r>
            <a:r>
              <a:rPr lang="en-US" sz="16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</a:t>
            </a:r>
            <a:r>
              <a:rPr lang="en-US" sz="16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wide</a:t>
            </a:r>
            <a:r>
              <a:rPr lang="en-US" sz="16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range</a:t>
            </a:r>
            <a:r>
              <a:rPr lang="en-US" sz="16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</a:t>
            </a:r>
            <a:r>
              <a:rPr lang="en-US" sz="16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products</a:t>
            </a:r>
            <a:r>
              <a:rPr lang="en-US" sz="1600" spc="-16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7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services</a:t>
            </a:r>
          </a:p>
          <a:p>
            <a:pPr marL="342900" marR="10287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Access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needs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corporate</a:t>
            </a:r>
            <a:r>
              <a:rPr lang="en-US" sz="1600" spc="-18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members</a:t>
            </a:r>
            <a:r>
              <a:rPr lang="en-US" sz="1600" spc="-17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regarding their supply chain requirements and match appropriate MBE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suppliers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Develop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offer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supplier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diversity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program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support</a:t>
            </a: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Measure</a:t>
            </a:r>
            <a:r>
              <a:rPr lang="en-US" sz="1600" spc="-1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track</a:t>
            </a:r>
            <a:r>
              <a:rPr lang="en-US" sz="1600" spc="-1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business</a:t>
            </a:r>
            <a:r>
              <a:rPr lang="en-US" sz="1600" spc="-1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networking</a:t>
            </a:r>
            <a:r>
              <a:rPr lang="en-US" sz="1600" spc="-12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opportunities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Assist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</a:t>
            </a:r>
            <a:r>
              <a:rPr lang="en-US" sz="1600" spc="-10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RFP/bid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opportunities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Source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MBE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referrals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introductions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Deliver</a:t>
            </a:r>
            <a:r>
              <a:rPr lang="en-US" sz="1600" spc="-115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education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training</a:t>
            </a:r>
            <a:r>
              <a:rPr lang="en-US" sz="1600" spc="-11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opportunities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Facilitate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business</a:t>
            </a:r>
            <a:r>
              <a:rPr lang="en-US" sz="1600" spc="-22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relationships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r>
              <a:rPr lang="en-US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Promote</a:t>
            </a:r>
            <a:r>
              <a:rPr lang="en-US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equity, diversity and inclusion</a:t>
            </a:r>
            <a:endParaRPr lang="en-US" sz="1600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92C83E"/>
              </a:buClr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endParaRPr lang="en-US" sz="1400" dirty="0">
              <a:solidFill>
                <a:srgbClr val="939598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92C83E"/>
              </a:buClr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endParaRPr lang="en-US" sz="1400" dirty="0">
              <a:solidFill>
                <a:srgbClr val="939598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92C83E"/>
              </a:buClr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endParaRPr lang="en-US" sz="1400" dirty="0">
              <a:solidFill>
                <a:srgbClr val="939598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92C83E"/>
              </a:buClr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endParaRPr lang="en-US" sz="1400" dirty="0">
              <a:solidFill>
                <a:srgbClr val="939598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92C83E"/>
              </a:buClr>
              <a:buSzPts val="900"/>
              <a:buFont typeface="Tahoma" panose="020B0604030504040204" pitchFamily="34" charset="0"/>
              <a:buChar char="•"/>
              <a:tabLst>
                <a:tab pos="545465" algn="l"/>
                <a:tab pos="5461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 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b="1" dirty="0">
                <a:latin typeface="Century Gothic" pitchFamily="34" charset="0"/>
              </a:rPr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br>
              <a:rPr lang="en-US" sz="20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4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338" y="1147861"/>
            <a:ext cx="87143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TSMSDC BOARD OF DIRECTORS</a:t>
            </a:r>
          </a:p>
          <a:p>
            <a:pPr algn="ctr"/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Dr. Herman Williams, Chairman – Nashville BDO Healthcare Advisory Practice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Jackie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LaJoie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Vice Chair - Trane Technologies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Stanford Williams, Treasurer – Messer Construction Co.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Attorney Richard Manson, Legal Counsel –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SourceMark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USA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Maria Teresa ‘Tera’ Vazquez, MBEIC Chair – Guy Brown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Cheri K. Henderson, President and CEO –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TriState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MSDC</a:t>
            </a:r>
            <a:endParaRPr lang="en-US" sz="1600" dirty="0">
              <a:latin typeface="Calibri" panose="020F0502020204030204" pitchFamily="34" charset="0"/>
            </a:endParaRP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Keith Hamilton - LB Manufacturing, LLC (MBEIC – KY)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Anthony Mathis - Norton Healthcare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Warren Sawyers – Atlas Management Corporation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Attorney Kim Stagg – Dickinson Wright, PLLC</a:t>
            </a:r>
          </a:p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11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8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1792576"/>
            <a:ext cx="7141472" cy="3748908"/>
          </a:xfrm>
        </p:spPr>
        <p:txBody>
          <a:bodyPr>
            <a:normAutofit/>
          </a:bodyPr>
          <a:lstStyle/>
          <a:p>
            <a:pPr algn="ctr"/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br>
              <a:rPr lang="en-US" sz="2400" b="1" cap="all" dirty="0">
                <a:solidFill>
                  <a:schemeClr val="tx1"/>
                </a:solidFill>
              </a:rPr>
            </a:br>
            <a:endParaRPr lang="en-US" sz="1800" b="1" cap="all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338" y="1147861"/>
            <a:ext cx="87143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WE DO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FOR MINORITY OWNED BUSINESSES</a:t>
            </a:r>
          </a:p>
          <a:p>
            <a:pPr algn="ctr">
              <a:spcBef>
                <a:spcPct val="0"/>
              </a:spcBef>
            </a:pPr>
            <a:endParaRPr lang="en-US" altLang="en-US" sz="1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Certify ethnic minority-owned businesses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Provide access to working capital 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Create networking opportunities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Provide business-building educational seminars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Recommend Executive Management Educational Programs</a:t>
            </a:r>
          </a:p>
          <a:p>
            <a:pPr algn="ctr">
              <a:spcBef>
                <a:spcPct val="0"/>
              </a:spcBef>
              <a:buClr>
                <a:srgbClr val="FF3300"/>
              </a:buClr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marL="68580" algn="ctr">
              <a:spcBef>
                <a:spcPct val="0"/>
              </a:spcBef>
            </a:pPr>
            <a:r>
              <a:rPr lang="en-US" altLang="en-US" sz="1600" b="1" dirty="0">
                <a:latin typeface="Calibri" panose="020F0502020204030204" pitchFamily="34" charset="0"/>
              </a:rPr>
              <a:t>FOR CORPORATIONS </a:t>
            </a:r>
          </a:p>
          <a:p>
            <a:pPr algn="ctr">
              <a:spcBef>
                <a:spcPct val="0"/>
              </a:spcBef>
            </a:pPr>
            <a:endParaRPr lang="en-US" altLang="en-US" sz="1400" i="1" dirty="0">
              <a:latin typeface="Calibri" panose="020F0502020204030204" pitchFamily="34" charset="0"/>
            </a:endParaRP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 Provide referrals and access to certified minority suppliers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 Provide assistance in supplier diversity programs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 Enhance corporate presence to assist with procurement goals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 Information clearinghouse on minority businesses development </a:t>
            </a:r>
          </a:p>
          <a:p>
            <a:pPr marL="285750" indent="-28575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</a:rPr>
              <a:t> Recommend Advanced Programs Managers Seminars</a:t>
            </a:r>
          </a:p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latin typeface="Century Gothic" panose="020B0502020202020204" pitchFamily="34" charset="0"/>
            </a:endParaRPr>
          </a:p>
          <a:p>
            <a:pPr algn="ctr"/>
            <a:br>
              <a:rPr lang="en-US" sz="1100" dirty="0"/>
            </a:br>
            <a:br>
              <a:rPr lang="en-US" sz="2000" dirty="0"/>
            </a:br>
            <a:endParaRPr lang="en-US" sz="2400" b="1" cap="all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31345" cy="11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57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3639</TotalTime>
  <Words>2190</Words>
  <Application>Microsoft Office PowerPoint</Application>
  <PresentationFormat>On-screen Show (4:3)</PresentationFormat>
  <Paragraphs>419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Century Gothic</vt:lpstr>
      <vt:lpstr>Constantia</vt:lpstr>
      <vt:lpstr>Courier New</vt:lpstr>
      <vt:lpstr>Lucida Sans Unicode</vt:lpstr>
      <vt:lpstr>Segoe UI Semibold</vt:lpstr>
      <vt:lpstr>Tahoma</vt:lpstr>
      <vt:lpstr>Verdana</vt:lpstr>
      <vt:lpstr>Wingdings</vt:lpstr>
      <vt:lpstr>Wingdings 2</vt:lpstr>
      <vt:lpstr>Wingdings 3</vt:lpstr>
      <vt:lpstr>Concourse</vt:lpstr>
      <vt:lpstr>    </vt:lpstr>
      <vt:lpstr>    </vt:lpstr>
      <vt:lpstr>    </vt:lpstr>
      <vt:lpstr>TENNESSEE  |  KENTUCKY |  WEST VIRGINIA </vt:lpstr>
      <vt:lpstr>    </vt:lpstr>
      <vt:lpstr>    </vt:lpstr>
      <vt:lpstr>    </vt:lpstr>
      <vt:lpstr>    </vt:lpstr>
      <vt:lpstr>    </vt:lpstr>
      <vt:lpstr>    </vt:lpstr>
      <vt:lpstr> </vt:lpstr>
      <vt:lpstr> WHAT IS MBE CERTIFICATION? </vt:lpstr>
      <vt:lpstr> HOW DO I GET CERTIFIED? </vt:lpstr>
      <vt:lpstr>YOUR CHECKLIST TO GET STARTED</vt:lpstr>
      <vt:lpstr>READY TO DO BUSINESS?</vt:lpstr>
      <vt:lpstr>PUT THINGS IN MOTION</vt:lpstr>
      <vt:lpstr>MEASURE YOUR SUCCESS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OPPORTUNITIES </vt:lpstr>
      <vt:lpstr>    </vt:lpstr>
    </vt:vector>
  </TitlesOfParts>
  <Company>LMG,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2014  marketplace of  Opportunities luncheon</dc:title>
  <dc:creator>Chris Royea</dc:creator>
  <cp:lastModifiedBy>SUSAN MARSTON</cp:lastModifiedBy>
  <cp:revision>276</cp:revision>
  <cp:lastPrinted>2017-03-16T14:59:17Z</cp:lastPrinted>
  <dcterms:created xsi:type="dcterms:W3CDTF">2014-08-19T16:59:37Z</dcterms:created>
  <dcterms:modified xsi:type="dcterms:W3CDTF">2020-09-21T19:34:27Z</dcterms:modified>
</cp:coreProperties>
</file>