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8"/>
  </p:notesMasterIdLst>
  <p:sldIdLst>
    <p:sldId id="447" r:id="rId3"/>
    <p:sldId id="448" r:id="rId4"/>
    <p:sldId id="500" r:id="rId5"/>
    <p:sldId id="451" r:id="rId6"/>
    <p:sldId id="450" r:id="rId7"/>
    <p:sldId id="452" r:id="rId8"/>
    <p:sldId id="54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535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77" r:id="rId34"/>
    <p:sldId id="478" r:id="rId35"/>
    <p:sldId id="479" r:id="rId36"/>
    <p:sldId id="480" r:id="rId3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AA00"/>
    <a:srgbClr val="9BD3DD"/>
    <a:srgbClr val="CD4C08"/>
    <a:srgbClr val="002855"/>
    <a:srgbClr val="333F48"/>
    <a:srgbClr val="0D5257"/>
    <a:srgbClr val="FFFFFF"/>
    <a:srgbClr val="005EB8"/>
    <a:srgbClr val="9F7D23"/>
    <a:srgbClr val="BE3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/>
    <p:restoredTop sz="88571" autoAdjust="0"/>
  </p:normalViewPr>
  <p:slideViewPr>
    <p:cSldViewPr snapToGrid="0" snapToObjects="1">
      <p:cViewPr varScale="1">
        <p:scale>
          <a:sx n="133" d="100"/>
          <a:sy n="133" d="100"/>
        </p:scale>
        <p:origin x="84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18924-C038-214F-8C16-69B684C27E5B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E8665-74AF-6249-AFAC-89E059260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3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53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27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47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10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46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09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80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56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78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00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79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51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37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49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12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34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804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223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31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36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4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0195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47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99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37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879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196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6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8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0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00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12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84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E8665-74AF-6249-AFAC-89E0592601B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6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9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1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8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2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03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71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96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03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5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81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92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17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66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8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8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8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9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5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00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87B9-62D8-F640-BF74-3872CE121A2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9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387B9-62D8-F640-BF74-3872CE121A2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7132C-8EF9-914D-8ED2-6DEFA7547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2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E0E3-2968-B14E-8902-64BA2B69C965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C1CA-D8E9-9645-A41E-286B448A345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vea.org/content/report-finds-wv%E2%80%99s-public-higher-education-institutions-have-27-billion-impact-sta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ocurement.wvu.edu/files/d/e825203d-d73d-492f-a3aa-92c552b7197b/overall-disadvantaged-business-enterprise-methodology.pdf" TargetMode="External"/><Relationship Id="rId5" Type="http://schemas.openxmlformats.org/officeDocument/2006/relationships/hyperlink" Target="https://procurement.wvu.edu/files/d/43f51459-1243-435f-9787-18b210d59391/dbe-program-revised-nov-2019.pdf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nt, player, swinging, blue&#10;&#10;Description automatically generated">
            <a:extLst>
              <a:ext uri="{FF2B5EF4-FFF2-40B4-BE49-F238E27FC236}">
                <a16:creationId xmlns:a16="http://schemas.microsoft.com/office/drawing/2014/main" id="{7F74E07D-F025-3D48-92A2-D43EB0170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13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64886B-6C7C-444E-8724-A0BA4D7A1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53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38AB20-A847-8340-8AB9-5340AF502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5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510562-04A4-AC49-9365-A21FC5456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85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C48868-6DC7-1644-B990-47AA7322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4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BE406F-9D38-984B-8671-F33E4D1E1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9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yer, blue, swinging, holding&#10;&#10;Description automatically generated">
            <a:extLst>
              <a:ext uri="{FF2B5EF4-FFF2-40B4-BE49-F238E27FC236}">
                <a16:creationId xmlns:a16="http://schemas.microsoft.com/office/drawing/2014/main" id="{E4BA1945-8EE8-5C41-B286-9FAD49ACE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88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97FA0E-6D42-9841-8FA3-468F986C5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01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yer, racket, swinging, holding&#10;&#10;Description automatically generated">
            <a:extLst>
              <a:ext uri="{FF2B5EF4-FFF2-40B4-BE49-F238E27FC236}">
                <a16:creationId xmlns:a16="http://schemas.microsoft.com/office/drawing/2014/main" id="{4C2B1068-B28E-6A4F-9AF9-4564C0624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42A0CF-5631-694A-AFCE-CE22B54A4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74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F86A63-801A-A249-821D-4AA8CF04C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7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506EE3D-068C-6E4B-A398-782100283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00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E1B180-9C32-AD47-9891-0C5148581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95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4CB027-0128-064D-9FC6-4482310EB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86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92763E-E2EF-F440-85E2-A736EC911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1FB352-3E24-B04A-80A2-EF5E7F3647A8}"/>
              </a:ext>
            </a:extLst>
          </p:cNvPr>
          <p:cNvSpPr txBox="1"/>
          <p:nvPr/>
        </p:nvSpPr>
        <p:spPr>
          <a:xfrm>
            <a:off x="418141" y="269619"/>
            <a:ext cx="87089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BAA00"/>
              </a:buClr>
              <a:defRPr/>
            </a:pPr>
            <a:r>
              <a:rPr lang="en-US" sz="2600" b="1" dirty="0">
                <a:solidFill>
                  <a:srgbClr val="EBAA00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PURCHASE ORDER</a:t>
            </a:r>
            <a:endParaRPr lang="en-US" sz="2600" b="1" dirty="0">
              <a:solidFill>
                <a:schemeClr val="bg1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316C65-1445-F745-BF67-75A53CAECB6B}"/>
              </a:ext>
            </a:extLst>
          </p:cNvPr>
          <p:cNvSpPr/>
          <p:nvPr/>
        </p:nvSpPr>
        <p:spPr>
          <a:xfrm>
            <a:off x="4396509" y="834527"/>
            <a:ext cx="41978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r>
              <a:rPr lang="en-US" altLang="en-US" sz="14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NEED PURCHASE ORDER FOR PAYMENT – NO PURCHASE ORDER, NO PAYMENT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endParaRPr lang="en-US" altLang="en-US" sz="14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r>
              <a:rPr lang="en-US" altLang="en-US" sz="14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 acts as promissory note from agency that payment will be made for services rendered.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endParaRPr lang="en-US" altLang="en-US" sz="14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r>
              <a:rPr lang="en-US" altLang="en-US" sz="14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University is not obligated to pay an invoice if a purchase order cannot be produced.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endParaRPr lang="en-US" altLang="en-US" sz="14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r>
              <a:rPr lang="en-US" altLang="en-US" sz="14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Always get a purchase order or other agreement before you fulfill an order or begin work.</a:t>
            </a:r>
            <a:br>
              <a:rPr lang="en-US" altLang="en-US" sz="14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altLang="en-US" sz="14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altLang="en-US" sz="14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D9FDAB-95ED-8345-AFA4-B0426DF86575}"/>
              </a:ext>
            </a:extLst>
          </p:cNvPr>
          <p:cNvSpPr/>
          <p:nvPr/>
        </p:nvSpPr>
        <p:spPr>
          <a:xfrm>
            <a:off x="0" y="4701605"/>
            <a:ext cx="9144000" cy="441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393D3A-3E1E-5049-9CC8-63CD863B53EA}"/>
              </a:ext>
            </a:extLst>
          </p:cNvPr>
          <p:cNvSpPr txBox="1"/>
          <p:nvPr/>
        </p:nvSpPr>
        <p:spPr>
          <a:xfrm>
            <a:off x="5523345" y="4820995"/>
            <a:ext cx="3493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8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PROCUREMENT CONTRACTING AND PAYMENT SERVICES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0D1020-076F-424F-AF5D-434C0EEA2D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51" b="89549" l="6624" r="92949">
                        <a14:foregroundMark x1="10684" y1="75772" x2="22436" y2="87648"/>
                        <a14:foregroundMark x1="22436" y1="87648" x2="37607" y2="87648"/>
                        <a14:foregroundMark x1="37607" y1="87648" x2="53419" y2="87173"/>
                        <a14:foregroundMark x1="53419" y1="87173" x2="69444" y2="87648"/>
                        <a14:foregroundMark x1="69444" y1="87648" x2="85043" y2="86698"/>
                        <a14:foregroundMark x1="85043" y1="86698" x2="86752" y2="71259"/>
                        <a14:foregroundMark x1="10256" y1="87648" x2="10684" y2="77672"/>
                        <a14:foregroundMark x1="9188" y1="77672" x2="9829" y2="85986"/>
                        <a14:foregroundMark x1="6624" y1="80048" x2="6838" y2="84798"/>
                        <a14:foregroundMark x1="92521" y1="85748" x2="92949" y2="79572"/>
                        <a14:foregroundMark x1="40812" y1="10451" x2="55769" y2="7838"/>
                        <a14:foregroundMark x1="55769" y1="7838" x2="56624" y2="9739"/>
                        <a14:foregroundMark x1="47650" y1="4988" x2="51709" y2="4751"/>
                        <a14:foregroundMark x1="48932" y1="69121" x2="48932" y2="67933"/>
                        <a14:foregroundMark x1="45085" y1="65558" x2="51068" y2="80998"/>
                        <a14:foregroundMark x1="51068" y1="80998" x2="53632" y2="28979"/>
                        <a14:foregroundMark x1="53632" y1="28979" x2="45940" y2="45606"/>
                        <a14:foregroundMark x1="45940" y1="45606" x2="45299" y2="67696"/>
                      </a14:backgroundRemoval>
                    </a14:imgEffect>
                  </a14:imgLayer>
                </a14:imgProps>
              </a:ext>
            </a:extLst>
          </a:blip>
          <a:srcRect l="-1" r="29"/>
          <a:stretch/>
        </p:blipFill>
        <p:spPr>
          <a:xfrm>
            <a:off x="549640" y="991596"/>
            <a:ext cx="3209544" cy="28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15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1AFEBE-72D9-C946-825D-40C33F703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59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8E9E66-9B18-084F-ADD5-7F5AFC04F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92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509EDE-9493-D24D-BC73-896401D92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46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0CA0BE-D1C9-F24C-A3D7-727E8F55C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33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14AAB2-8A23-C042-9717-0DD7A5F46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17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329FAA-7403-F646-B290-CB09CD010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78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7B6548-E4FC-0A42-BC5B-1259E86A1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2ED487A-B0F6-814D-86FA-DA8B806C1986}"/>
              </a:ext>
            </a:extLst>
          </p:cNvPr>
          <p:cNvSpPr txBox="1"/>
          <p:nvPr/>
        </p:nvSpPr>
        <p:spPr>
          <a:xfrm>
            <a:off x="420260" y="257022"/>
            <a:ext cx="8416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855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HIGHER EDUCATION COULD JUST BE THE PAYCHECK YOU’RE LOOKING FOR…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B90649-1839-E44E-8D17-0A2609F7522E}"/>
              </a:ext>
            </a:extLst>
          </p:cNvPr>
          <p:cNvSpPr/>
          <p:nvPr/>
        </p:nvSpPr>
        <p:spPr>
          <a:xfrm>
            <a:off x="883163" y="1641722"/>
            <a:ext cx="74903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en-US" sz="1400" b="1" dirty="0">
                <a:solidFill>
                  <a:srgbClr val="0028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West Virginia Education Association (WVEA) found the State’s twenty-one different public higher education institutions have a $2.7 billion dollar impact.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altLang="en-US" sz="1400" dirty="0">
              <a:solidFill>
                <a:srgbClr val="002855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en-US" sz="1400" b="1" dirty="0">
                <a:solidFill>
                  <a:srgbClr val="00285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Four-year institutions generated $2.3 billion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en-US" sz="1400" b="1" dirty="0">
                <a:solidFill>
                  <a:srgbClr val="00285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Two-year institutions generated $220.5 million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altLang="en-US" sz="1400" b="1" dirty="0">
              <a:solidFill>
                <a:srgbClr val="002855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en-US" sz="1400" b="1" dirty="0">
                <a:solidFill>
                  <a:srgbClr val="002855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As public entities, our role is to provide the best for our community in the most competitive and transparent way possible.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9CD4E0-843D-45D0-9A3D-16813DC0A301}"/>
              </a:ext>
            </a:extLst>
          </p:cNvPr>
          <p:cNvGrpSpPr/>
          <p:nvPr/>
        </p:nvGrpSpPr>
        <p:grpSpPr>
          <a:xfrm>
            <a:off x="803445" y="1727502"/>
            <a:ext cx="79718" cy="1672698"/>
            <a:chOff x="501937" y="1703539"/>
            <a:chExt cx="79718" cy="167269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F37417-B46A-AA4B-B94E-B7BD31B4220E}"/>
                </a:ext>
              </a:extLst>
            </p:cNvPr>
            <p:cNvSpPr/>
            <p:nvPr/>
          </p:nvSpPr>
          <p:spPr>
            <a:xfrm>
              <a:off x="501937" y="2974904"/>
              <a:ext cx="79717" cy="401333"/>
            </a:xfrm>
            <a:prstGeom prst="rect">
              <a:avLst/>
            </a:prstGeom>
            <a:solidFill>
              <a:srgbClr val="9F7D23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C14BC0-A63B-714A-B148-083EFB86D806}"/>
                </a:ext>
              </a:extLst>
            </p:cNvPr>
            <p:cNvSpPr/>
            <p:nvPr/>
          </p:nvSpPr>
          <p:spPr>
            <a:xfrm>
              <a:off x="501938" y="1703539"/>
              <a:ext cx="79717" cy="376123"/>
            </a:xfrm>
            <a:prstGeom prst="rect">
              <a:avLst/>
            </a:prstGeom>
            <a:solidFill>
              <a:srgbClr val="CD4C08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68204B-DD7D-3D40-955F-E6A2FA16C7B0}"/>
                </a:ext>
              </a:extLst>
            </p:cNvPr>
            <p:cNvSpPr/>
            <p:nvPr/>
          </p:nvSpPr>
          <p:spPr>
            <a:xfrm>
              <a:off x="501939" y="2332221"/>
              <a:ext cx="79716" cy="149922"/>
            </a:xfrm>
            <a:prstGeom prst="rect">
              <a:avLst/>
            </a:prstGeom>
            <a:solidFill>
              <a:srgbClr val="005EB8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1DB1D9-BD5B-1248-A0F3-0113224ABF7A}"/>
                </a:ext>
              </a:extLst>
            </p:cNvPr>
            <p:cNvSpPr/>
            <p:nvPr/>
          </p:nvSpPr>
          <p:spPr>
            <a:xfrm>
              <a:off x="501937" y="2563851"/>
              <a:ext cx="79716" cy="149922"/>
            </a:xfrm>
            <a:prstGeom prst="rect">
              <a:avLst/>
            </a:prstGeom>
            <a:solidFill>
              <a:srgbClr val="0D5257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DA9AF40-786D-B043-8677-E662C841538B}"/>
              </a:ext>
            </a:extLst>
          </p:cNvPr>
          <p:cNvSpPr/>
          <p:nvPr/>
        </p:nvSpPr>
        <p:spPr>
          <a:xfrm>
            <a:off x="0" y="4701605"/>
            <a:ext cx="9144000" cy="441895"/>
          </a:xfrm>
          <a:prstGeom prst="rect">
            <a:avLst/>
          </a:prstGeom>
          <a:solidFill>
            <a:srgbClr val="002855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0E2A5A-06CA-8643-BAD0-A007A9957F71}"/>
              </a:ext>
            </a:extLst>
          </p:cNvPr>
          <p:cNvSpPr txBox="1"/>
          <p:nvPr/>
        </p:nvSpPr>
        <p:spPr>
          <a:xfrm>
            <a:off x="5504873" y="4820995"/>
            <a:ext cx="35121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PROCUREMENT CONTRACTING AND PAYMENT 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6364F0-BE6E-4A70-B0B1-3B13352C5AB0}"/>
              </a:ext>
            </a:extLst>
          </p:cNvPr>
          <p:cNvSpPr txBox="1"/>
          <p:nvPr/>
        </p:nvSpPr>
        <p:spPr>
          <a:xfrm>
            <a:off x="3352799" y="4453644"/>
            <a:ext cx="61722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https://www.wvea.org/content/report-finds-wv%E2%80%99s-public-higher-education-institutions-have-27-billion-impact-state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285DB2-E967-4A98-9722-13B189739E5B}"/>
              </a:ext>
            </a:extLst>
          </p:cNvPr>
          <p:cNvGrpSpPr/>
          <p:nvPr/>
        </p:nvGrpSpPr>
        <p:grpSpPr>
          <a:xfrm>
            <a:off x="4440832" y="1163950"/>
            <a:ext cx="4408799" cy="2582360"/>
            <a:chOff x="2367601" y="1281600"/>
            <a:chExt cx="4408799" cy="2582360"/>
          </a:xfrm>
        </p:grpSpPr>
        <p:sp>
          <p:nvSpPr>
            <p:cNvPr id="17" name="Flowchart: Punched Tape 16">
              <a:extLst>
                <a:ext uri="{FF2B5EF4-FFF2-40B4-BE49-F238E27FC236}">
                  <a16:creationId xmlns:a16="http://schemas.microsoft.com/office/drawing/2014/main" id="{EA06F626-CE18-432A-B3F3-7FF163402BEA}"/>
                </a:ext>
              </a:extLst>
            </p:cNvPr>
            <p:cNvSpPr/>
            <p:nvPr/>
          </p:nvSpPr>
          <p:spPr>
            <a:xfrm rot="20686806">
              <a:off x="2417326" y="1681190"/>
              <a:ext cx="4286933" cy="1781118"/>
            </a:xfrm>
            <a:prstGeom prst="flowChartPunchedTape">
              <a:avLst/>
            </a:prstGeom>
            <a:solidFill>
              <a:schemeClr val="accent3">
                <a:alpha val="10000"/>
              </a:schemeClr>
            </a:solidFill>
            <a:ln>
              <a:solidFill>
                <a:schemeClr val="accent3">
                  <a:lumMod val="50000"/>
                  <a:alpha val="12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73475D-8F50-445B-946C-1628B5F0B816}"/>
                </a:ext>
              </a:extLst>
            </p:cNvPr>
            <p:cNvSpPr/>
            <p:nvPr/>
          </p:nvSpPr>
          <p:spPr>
            <a:xfrm rot="20988876">
              <a:off x="5983200" y="1281600"/>
              <a:ext cx="482400" cy="246554"/>
            </a:xfrm>
            <a:prstGeom prst="ellipse">
              <a:avLst/>
            </a:prstGeom>
            <a:solidFill>
              <a:schemeClr val="accent3">
                <a:alpha val="16000"/>
              </a:schemeClr>
            </a:solidFill>
            <a:ln>
              <a:solidFill>
                <a:schemeClr val="accent3">
                  <a:lumMod val="50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$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928A3C-3269-44B2-B0F9-6152C71A37DB}"/>
                </a:ext>
              </a:extLst>
            </p:cNvPr>
            <p:cNvSpPr/>
            <p:nvPr/>
          </p:nvSpPr>
          <p:spPr>
            <a:xfrm rot="20988876">
              <a:off x="6294000" y="2381137"/>
              <a:ext cx="482400" cy="246554"/>
            </a:xfrm>
            <a:prstGeom prst="ellipse">
              <a:avLst/>
            </a:prstGeom>
            <a:solidFill>
              <a:schemeClr val="accent3">
                <a:alpha val="16000"/>
              </a:schemeClr>
            </a:solidFill>
            <a:ln>
              <a:solidFill>
                <a:schemeClr val="accent3">
                  <a:lumMod val="50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$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2A9EA82-89CF-4457-86A9-97204CE214FD}"/>
                </a:ext>
              </a:extLst>
            </p:cNvPr>
            <p:cNvSpPr/>
            <p:nvPr/>
          </p:nvSpPr>
          <p:spPr>
            <a:xfrm rot="20988876">
              <a:off x="2367601" y="2505116"/>
              <a:ext cx="482400" cy="246554"/>
            </a:xfrm>
            <a:prstGeom prst="ellipse">
              <a:avLst/>
            </a:prstGeom>
            <a:solidFill>
              <a:schemeClr val="accent3">
                <a:alpha val="16000"/>
              </a:schemeClr>
            </a:solidFill>
            <a:ln>
              <a:solidFill>
                <a:schemeClr val="accent3">
                  <a:lumMod val="50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$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82FED8-A7A6-482D-9E8A-94A8268D74D3}"/>
                </a:ext>
              </a:extLst>
            </p:cNvPr>
            <p:cNvSpPr/>
            <p:nvPr/>
          </p:nvSpPr>
          <p:spPr>
            <a:xfrm rot="20988876">
              <a:off x="2637599" y="3617406"/>
              <a:ext cx="482400" cy="246554"/>
            </a:xfrm>
            <a:prstGeom prst="ellipse">
              <a:avLst/>
            </a:prstGeom>
            <a:solidFill>
              <a:schemeClr val="accent3">
                <a:alpha val="16000"/>
              </a:schemeClr>
            </a:solidFill>
            <a:ln>
              <a:solidFill>
                <a:schemeClr val="accent3">
                  <a:lumMod val="50000"/>
                  <a:alpha val="12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$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8958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411AED-7422-264D-B614-E1D4E4F55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9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3DCCCC-1FD2-194A-BA35-D95792342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37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1FF366-4F64-4D45-A0B3-10E114E21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47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2B3EAE-B382-F841-85D0-292BB9604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87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49FF0D3-E35F-214F-B84A-2364F5383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383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386F7A-E2EB-114B-96FE-6A916E9E4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4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170681-1DFB-8549-BAEF-55D4815A1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0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BBB5ED-B345-694A-B2AE-2F01A0B38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0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99E52A-EEA6-D84C-B5D7-3CD2E765C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23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92763E-E2EF-F440-85E2-A736EC911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1FB352-3E24-B04A-80A2-EF5E7F3647A8}"/>
              </a:ext>
            </a:extLst>
          </p:cNvPr>
          <p:cNvSpPr txBox="1"/>
          <p:nvPr/>
        </p:nvSpPr>
        <p:spPr>
          <a:xfrm>
            <a:off x="418141" y="164284"/>
            <a:ext cx="87089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BAA00"/>
              </a:buClr>
              <a:defRPr/>
            </a:pPr>
            <a:r>
              <a:rPr lang="en-US" sz="2600" b="1" dirty="0">
                <a:ln>
                  <a:solidFill>
                    <a:srgbClr val="EAAA00"/>
                  </a:solidFill>
                </a:ln>
                <a:solidFill>
                  <a:srgbClr val="EBAA00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Disadvantaged Business Enterprise (DBE)</a:t>
            </a:r>
            <a:endParaRPr lang="en-US" sz="2600" b="1" dirty="0">
              <a:ln>
                <a:solidFill>
                  <a:srgbClr val="EAAA00"/>
                </a:solidFill>
              </a:ln>
              <a:solidFill>
                <a:schemeClr val="bg1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316C65-1445-F745-BF67-75A53CAECB6B}"/>
              </a:ext>
            </a:extLst>
          </p:cNvPr>
          <p:cNvSpPr/>
          <p:nvPr/>
        </p:nvSpPr>
        <p:spPr>
          <a:xfrm>
            <a:off x="418141" y="762062"/>
            <a:ext cx="814870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r>
              <a:rPr lang="en-US" altLang="en-US" sz="13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WVU receives funding from the Federal Transit Administration (FTA) for various projects related to the Personal Rapid Transit (PRT), and as such, WVU has established a four percent (4%) goal.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altLang="en-US" sz="13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r>
              <a:rPr lang="en-US" altLang="en-US" sz="13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Ensure nondiscrimination in the award and administration of DOT assisted contracts;</a:t>
            </a: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endParaRPr lang="en-US" altLang="en-US" sz="13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r>
              <a:rPr lang="en-US" altLang="en-US" sz="13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ensure that only firms that fully meet 49 CFR Part 26 eligibility standards are permitted to participate as DBE’s;</a:t>
            </a:r>
            <a:endParaRPr lang="en-US" altLang="en-US" sz="1300" dirty="0">
              <a:solidFill>
                <a:srgbClr val="9BD3DD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endParaRPr lang="en-US" altLang="en-US" sz="13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r>
              <a:rPr lang="en-US" altLang="en-US" sz="13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help remove barriers to the participation of DBE’s in DOT assisted contracts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endParaRPr lang="en-US" altLang="en-US" sz="13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r>
              <a:rPr lang="en-US" altLang="en-US" sz="13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view WVU’s DBE program: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endParaRPr lang="en-US" altLang="en-US" sz="13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r>
              <a:rPr lang="en-US" sz="1300" dirty="0">
                <a:solidFill>
                  <a:srgbClr val="9BD3D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https://procurement.wvu.edu/files/d/43f51459-1243-435f-9787-18b210d59391/dbe-program-revised-nov-2019.pdf</a:t>
            </a:r>
            <a:endParaRPr lang="en-US" altLang="en-US" sz="1300" dirty="0">
              <a:solidFill>
                <a:srgbClr val="9BD3DD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r>
              <a:rPr lang="en-US" altLang="en-US" sz="13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To view WVU’s Methodology: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altLang="en-US" sz="13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742950" lvl="1" indent="-285750" defTabSz="91440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  <a:tabLst>
                <a:tab pos="457200" algn="l"/>
              </a:tabLst>
            </a:pPr>
            <a:r>
              <a:rPr lang="en-US" sz="1300" u="sng" dirty="0">
                <a:solidFill>
                  <a:srgbClr val="9BD3DD"/>
                </a:solidFill>
                <a:hlinkClick r:id="rId6" tooltip="https://procurement.wvu.edu/files/d/e825203d-d73d-492f-a3aa-92c552b7197b/overall-disadvantaged-business-enterprise-methodology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https://procurement.wvu.edu/files/d/e825203d-d73d-492f-a3aa-92c552b7197b/overall-disadvantaged-business-enterprise-methodology.pdf</a:t>
            </a:r>
            <a:endParaRPr lang="en-US" sz="1300" dirty="0">
              <a:solidFill>
                <a:srgbClr val="9BD3DD"/>
              </a:solidFill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br>
              <a:rPr lang="en-US" altLang="en-US" sz="14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en-US" altLang="en-US" sz="1400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altLang="en-US" sz="1400" dirty="0">
              <a:solidFill>
                <a:srgbClr val="FFFF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D9FDAB-95ED-8345-AFA4-B0426DF86575}"/>
              </a:ext>
            </a:extLst>
          </p:cNvPr>
          <p:cNvSpPr/>
          <p:nvPr/>
        </p:nvSpPr>
        <p:spPr>
          <a:xfrm>
            <a:off x="0" y="4701605"/>
            <a:ext cx="9144000" cy="441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393D3A-3E1E-5049-9CC8-63CD863B53EA}"/>
              </a:ext>
            </a:extLst>
          </p:cNvPr>
          <p:cNvSpPr txBox="1"/>
          <p:nvPr/>
        </p:nvSpPr>
        <p:spPr>
          <a:xfrm>
            <a:off x="5565600" y="4820995"/>
            <a:ext cx="34514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2855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PROCUREMENT CONTRACTING AND PAYMENT SERVICES</a:t>
            </a:r>
          </a:p>
        </p:txBody>
      </p:sp>
    </p:spTree>
    <p:extLst>
      <p:ext uri="{BB962C8B-B14F-4D97-AF65-F5344CB8AC3E}">
        <p14:creationId xmlns:p14="http://schemas.microsoft.com/office/powerpoint/2010/main" val="78533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849176-CE29-2644-A8B5-423BBE4C7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1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B0E581-3487-F142-A51A-54948E4DF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95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341</Words>
  <Application>Microsoft Office PowerPoint</Application>
  <PresentationFormat>On-screen Show (16:9)</PresentationFormat>
  <Paragraphs>74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Helvetica Neue</vt:lpstr>
      <vt:lpstr>Helvetica Neue Condensed Black</vt:lpstr>
      <vt:lpstr>Helvetica Neue Light</vt:lpstr>
      <vt:lpstr>Office Theme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Cherise Burton</dc:creator>
  <cp:lastModifiedBy>Keith Bayles</cp:lastModifiedBy>
  <cp:revision>156</cp:revision>
  <dcterms:created xsi:type="dcterms:W3CDTF">2020-08-12T14:42:33Z</dcterms:created>
  <dcterms:modified xsi:type="dcterms:W3CDTF">2020-09-21T20:29:28Z</dcterms:modified>
</cp:coreProperties>
</file>